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310" r:id="rId2"/>
    <p:sldId id="312" r:id="rId3"/>
    <p:sldId id="315" r:id="rId4"/>
    <p:sldId id="316" r:id="rId5"/>
    <p:sldId id="317" r:id="rId6"/>
    <p:sldId id="318" r:id="rId7"/>
    <p:sldId id="319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ley Cato" initials="BC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10" autoAdjust="0"/>
  </p:normalViewPr>
  <p:slideViewPr>
    <p:cSldViewPr snapToGrid="0" snapToObjects="1">
      <p:cViewPr varScale="1">
        <p:scale>
          <a:sx n="68" d="100"/>
          <a:sy n="68" d="100"/>
        </p:scale>
        <p:origin x="181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EAAA6B-9352-4E5D-B390-B886A5B423D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E115C2-ABBB-4B5B-BEF3-69EA43C1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4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5743A1-77AA-5046-97BF-A3B0282612B7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656408-9FD0-2744-B169-3D6FDA61FD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2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easyCBM Admin Training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88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6408-9FD0-2744-B169-3D6FDA61FD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5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79581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57127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80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5591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6787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6157" indent="-246157" defTabSz="465746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easyCBM Admin Training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7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6408-9FD0-2744-B169-3D6FDA61FD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3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6408-9FD0-2744-B169-3D6FDA61FD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2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6408-9FD0-2744-B169-3D6FDA61FD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3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6408-9FD0-2744-B169-3D6FDA61FD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3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6408-9FD0-2744-B169-3D6FDA61FD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38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6408-9FD0-2744-B169-3D6FDA61FD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69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6408-9FD0-2744-B169-3D6FDA61FD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1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C2E-F5F0-AA4A-85D3-4151297A659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0E3E-F8BE-1348-B253-740F228DE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4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C2E-F5F0-AA4A-85D3-4151297A659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0E3E-F8BE-1348-B253-740F228DE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3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C2E-F5F0-AA4A-85D3-4151297A659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0E3E-F8BE-1348-B253-740F228DE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C2E-F5F0-AA4A-85D3-4151297A659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0E3E-F8BE-1348-B253-740F228DE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0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C2E-F5F0-AA4A-85D3-4151297A659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0E3E-F8BE-1348-B253-740F228DE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1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C2E-F5F0-AA4A-85D3-4151297A659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0E3E-F8BE-1348-B253-740F228DE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3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C2E-F5F0-AA4A-85D3-4151297A659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0E3E-F8BE-1348-B253-740F228DE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6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C2E-F5F0-AA4A-85D3-4151297A659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0E3E-F8BE-1348-B253-740F228DE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3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C2E-F5F0-AA4A-85D3-4151297A659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0E3E-F8BE-1348-B253-740F228DE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8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C2E-F5F0-AA4A-85D3-4151297A659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0E3E-F8BE-1348-B253-740F228DE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9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C2E-F5F0-AA4A-85D3-4151297A659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0E3E-F8BE-1348-B253-740F228DE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5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CC2E-F5F0-AA4A-85D3-4151297A659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0E3E-F8BE-1348-B253-740F228DEE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5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2143125"/>
            <a:ext cx="3657600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1604" y="371475"/>
            <a:ext cx="811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5: View results from Progress Monitoring tests from Group and/or Individuals tabs under </a:t>
            </a:r>
            <a:r>
              <a:rPr lang="en-US" b="1" dirty="0" smtClean="0"/>
              <a:t>Reports  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247"/>
            <a:ext cx="5486400" cy="2670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3614405"/>
            <a:ext cx="5486400" cy="2672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37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yriad Pro" pitchFamily="34" charset="0"/>
              </a:rPr>
              <a:t>Resources</a:t>
            </a:r>
            <a:endParaRPr lang="en-US" sz="4000" dirty="0">
              <a:latin typeface="Myriad Pro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4101083" y="3360031"/>
            <a:ext cx="484632" cy="978408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14137" r="19540" b="7278"/>
          <a:stretch/>
        </p:blipFill>
        <p:spPr bwMode="auto">
          <a:xfrm>
            <a:off x="267372" y="1040523"/>
            <a:ext cx="8538763" cy="474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2648606" y="4698125"/>
            <a:ext cx="2774731" cy="1166648"/>
          </a:xfrm>
          <a:prstGeom prst="ellipse">
            <a:avLst/>
          </a:prstGeom>
          <a:noFill/>
          <a:ln w="412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yriad Pro" pitchFamily="34" charset="0"/>
              </a:rPr>
              <a:t>Resources</a:t>
            </a:r>
            <a:endParaRPr lang="en-US" sz="4000" dirty="0">
              <a:latin typeface="Myriad Pro" pitchFamily="34" charset="0"/>
            </a:endParaRPr>
          </a:p>
        </p:txBody>
      </p:sp>
      <p:pic>
        <p:nvPicPr>
          <p:cNvPr id="6" name="Picture 5" descr="C:\Documents and Settings\montgomerym\My Documents\Link and Learn\easyCBM\easyCBM_logo_H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061" y="317325"/>
            <a:ext cx="2195393" cy="5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 rot="16200000">
            <a:off x="4101083" y="3360031"/>
            <a:ext cx="484632" cy="978408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9848" r="16198"/>
          <a:stretch/>
        </p:blipFill>
        <p:spPr bwMode="auto">
          <a:xfrm>
            <a:off x="1687171" y="1521834"/>
            <a:ext cx="5867959" cy="433046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787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yriad Pro" pitchFamily="34" charset="0"/>
                <a:cs typeface="Arial" pitchFamily="34" charset="0"/>
              </a:rPr>
              <a:t>Training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270001" y="1271588"/>
            <a:ext cx="8229600" cy="45847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Teachers can practice scoring to ensure proficiency across measures.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15579" r="9729" b="10066"/>
          <a:stretch>
            <a:fillRect/>
          </a:stretch>
        </p:blipFill>
        <p:spPr bwMode="auto">
          <a:xfrm>
            <a:off x="1270001" y="1760624"/>
            <a:ext cx="7590702" cy="432429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 descr="C:\Documents and Settings\montgomerym\My Documents\Link and Learn\easyCBM\easyCBM_logo_H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061" y="317325"/>
            <a:ext cx="2195393" cy="5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3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yriad Pro" pitchFamily="34" charset="0"/>
                <a:ea typeface="ＭＳ Ｐゴシック"/>
                <a:cs typeface="ＭＳ Ｐゴシック"/>
              </a:rPr>
              <a:t>Training</a:t>
            </a:r>
            <a:endParaRPr lang="en-US" dirty="0" smtClean="0">
              <a:latin typeface="Myriad Pro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1194528" y="1894927"/>
            <a:ext cx="193427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54585A"/>
                </a:solidFill>
              </a:rPr>
              <a:t>Training sections </a:t>
            </a:r>
          </a:p>
          <a:p>
            <a:pPr eaLnBrk="1" hangingPunct="1"/>
            <a:r>
              <a:rPr lang="en-US" sz="2400" dirty="0">
                <a:solidFill>
                  <a:srgbClr val="54585A"/>
                </a:solidFill>
              </a:rPr>
              <a:t>for </a:t>
            </a:r>
            <a:r>
              <a:rPr lang="en-US" sz="2000" dirty="0">
                <a:solidFill>
                  <a:srgbClr val="54585A"/>
                </a:solidFill>
              </a:rPr>
              <a:t>individually-administered</a:t>
            </a:r>
            <a:r>
              <a:rPr lang="en-US" sz="2400" dirty="0">
                <a:solidFill>
                  <a:srgbClr val="54585A"/>
                </a:solidFill>
              </a:rPr>
              <a:t> measures include video clips</a:t>
            </a:r>
          </a:p>
        </p:txBody>
      </p:sp>
      <p:pic>
        <p:nvPicPr>
          <p:cNvPr id="69636" name="Content Placeholder 6" descr="Picture 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16534" r="44" b="2962"/>
          <a:stretch>
            <a:fillRect/>
          </a:stretch>
        </p:blipFill>
        <p:spPr>
          <a:xfrm>
            <a:off x="3376236" y="1266615"/>
            <a:ext cx="5063135" cy="51431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 descr="C:\Documents and Settings\montgomerym\My Documents\Link and Learn\easyCBM\easyCBM_logo_H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061" y="317325"/>
            <a:ext cx="2195393" cy="5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yriad Pro" pitchFamily="34" charset="0"/>
              </a:rPr>
              <a:t>Resources</a:t>
            </a:r>
            <a:endParaRPr lang="en-US" sz="4000" dirty="0">
              <a:latin typeface="Myriad Pro" pitchFamily="34" charset="0"/>
            </a:endParaRPr>
          </a:p>
        </p:txBody>
      </p:sp>
      <p:pic>
        <p:nvPicPr>
          <p:cNvPr id="6" name="Picture 5" descr="C:\Documents and Settings\montgomerym\My Documents\Link and Learn\easyCBM\easyCBM_logo_H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061" y="317325"/>
            <a:ext cx="2195393" cy="5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 rot="16200000">
            <a:off x="4101083" y="3360031"/>
            <a:ext cx="484632" cy="978408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9848" r="16198"/>
          <a:stretch/>
        </p:blipFill>
        <p:spPr bwMode="auto">
          <a:xfrm>
            <a:off x="1190460" y="1115433"/>
            <a:ext cx="5867959" cy="433046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8" t="13705" r="22907" b="30871"/>
          <a:stretch/>
        </p:blipFill>
        <p:spPr bwMode="auto">
          <a:xfrm>
            <a:off x="4397538" y="2377695"/>
            <a:ext cx="4828308" cy="47573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791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1793" y="986307"/>
            <a:ext cx="6929004" cy="55644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i="1" dirty="0" smtClean="0"/>
              <a:t>easyCBM</a:t>
            </a:r>
            <a:r>
              <a:rPr lang="en-US" sz="2800" b="1" dirty="0"/>
              <a:t>: Skills-Based Baseline/Progress Monitoring </a:t>
            </a:r>
            <a:r>
              <a:rPr lang="en-US" sz="2800" b="1" dirty="0" smtClean="0"/>
              <a:t>Tool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000" b="1" dirty="0" smtClean="0"/>
              <a:t>Skills-based baseline assessments </a:t>
            </a:r>
          </a:p>
          <a:p>
            <a:pPr marL="0" indent="0">
              <a:buNone/>
            </a:pPr>
            <a:r>
              <a:rPr lang="en-US" sz="2000" dirty="0"/>
              <a:t>Administered to those student who were identified  for progress monitoring  by </a:t>
            </a:r>
            <a:r>
              <a:rPr lang="en-US" sz="2000" i="1" dirty="0"/>
              <a:t>NWEA MAP </a:t>
            </a:r>
            <a:r>
              <a:rPr lang="en-US" sz="2000" dirty="0"/>
              <a:t>assessment. Also administered to students receiving special education (excluding students in self-contained classes and gifted only). The baseline probe(s) are administered at the student's enrolled grade level.   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3000" b="1" dirty="0" smtClean="0"/>
              <a:t>Progress Monitoring </a:t>
            </a:r>
          </a:p>
          <a:p>
            <a:pPr marL="0" indent="0">
              <a:buNone/>
            </a:pPr>
            <a:r>
              <a:rPr lang="en-US" sz="2000" dirty="0" smtClean="0"/>
              <a:t>Brief assessments administered at student's instructional level to individuals or small groups of students receiving support to determine response to instruction/intervention</a:t>
            </a:r>
          </a:p>
          <a:p>
            <a:pPr lvl="2">
              <a:buNone/>
            </a:pPr>
            <a:endParaRPr lang="en-US" i="1" dirty="0" smtClean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272" y="270588"/>
            <a:ext cx="7884549" cy="13741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1: Student take easyCBM Benchmark tests</a:t>
            </a:r>
            <a:br>
              <a:rPr lang="en-US" sz="24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 smtClean="0"/>
              <a:t>For </a:t>
            </a:r>
            <a:r>
              <a:rPr lang="en-US" sz="1400" i="1" dirty="0" smtClean="0"/>
              <a:t>easyCBM</a:t>
            </a:r>
            <a:r>
              <a:rPr lang="en-US" sz="1400" dirty="0" smtClean="0"/>
              <a:t> Benchmark tests taken online: </a:t>
            </a:r>
            <a:br>
              <a:rPr lang="en-US" sz="1400" dirty="0" smtClean="0"/>
            </a:br>
            <a:r>
              <a:rPr lang="en-US" sz="1400" dirty="0" smtClean="0"/>
              <a:t>     </a:t>
            </a:r>
            <a:r>
              <a:rPr lang="en-US" sz="1400" b="0" dirty="0" smtClean="0"/>
              <a:t>Students select </a:t>
            </a:r>
            <a:r>
              <a:rPr lang="en-US" sz="1400" dirty="0" smtClean="0"/>
              <a:t>Click here </a:t>
            </a:r>
            <a:r>
              <a:rPr lang="en-US" sz="1400" b="0" dirty="0" smtClean="0"/>
              <a:t>from the log in screen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t="13447" r="21842" b="23106"/>
          <a:stretch/>
        </p:blipFill>
        <p:spPr bwMode="auto">
          <a:xfrm>
            <a:off x="1141273" y="3308466"/>
            <a:ext cx="6941571" cy="35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998489" y="5203475"/>
            <a:ext cx="1266825" cy="552450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70" y="259644"/>
            <a:ext cx="8229600" cy="1157994"/>
          </a:xfrm>
        </p:spPr>
        <p:txBody>
          <a:bodyPr/>
          <a:lstStyle/>
          <a:p>
            <a:r>
              <a:rPr lang="en-US" sz="1600" dirty="0" smtClean="0"/>
              <a:t>Students type in their teacher’s user name, then select their name and the test to take: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87" y="1125538"/>
            <a:ext cx="4781550" cy="1990725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95" y="2937052"/>
            <a:ext cx="5353050" cy="2428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91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24" y="274638"/>
            <a:ext cx="7964309" cy="1143000"/>
          </a:xfrm>
        </p:spPr>
        <p:txBody>
          <a:bodyPr/>
          <a:lstStyle/>
          <a:p>
            <a:r>
              <a:rPr lang="en-US" sz="1800" dirty="0" smtClean="0"/>
              <a:t>To administer fluency measures: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40" y="1285043"/>
            <a:ext cx="3268125" cy="31627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Teacher logs in</a:t>
            </a:r>
          </a:p>
          <a:p>
            <a:r>
              <a:rPr lang="en-US" dirty="0" smtClean="0"/>
              <a:t>From the </a:t>
            </a:r>
            <a:r>
              <a:rPr lang="en-US" b="1" dirty="0" smtClean="0"/>
              <a:t>Measures</a:t>
            </a:r>
            <a:r>
              <a:rPr lang="en-US" dirty="0" smtClean="0"/>
              <a:t> tab, the teacher prints out student copy of fluency test to be administered</a:t>
            </a:r>
          </a:p>
          <a:p>
            <a:r>
              <a:rPr lang="en-US" dirty="0" smtClean="0"/>
              <a:t>Teacher clicks </a:t>
            </a:r>
            <a:r>
              <a:rPr lang="en-US" b="1" dirty="0" smtClean="0"/>
              <a:t>Enter Fall Scores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6" y="1657626"/>
            <a:ext cx="4572000" cy="1905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90" y="3563177"/>
            <a:ext cx="4572000" cy="222910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957637" y="2255963"/>
            <a:ext cx="2972151" cy="630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41422" y="3803165"/>
            <a:ext cx="2189868" cy="1409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044" y="105303"/>
            <a:ext cx="7512756" cy="1046390"/>
          </a:xfrm>
        </p:spPr>
        <p:txBody>
          <a:bodyPr/>
          <a:lstStyle/>
          <a:p>
            <a:r>
              <a:rPr lang="en-US" sz="1600" dirty="0"/>
              <a:t>To administer Benchmark fluency </a:t>
            </a:r>
            <a:r>
              <a:rPr lang="en-US" sz="1600" dirty="0" smtClean="0"/>
              <a:t>measures (</a:t>
            </a:r>
            <a:r>
              <a:rPr lang="en-US" sz="1600" dirty="0" err="1" smtClean="0"/>
              <a:t>con’t</a:t>
            </a:r>
            <a:r>
              <a:rPr lang="en-US" sz="1600" dirty="0" smtClean="0"/>
              <a:t>): 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044" y="1004936"/>
            <a:ext cx="3217334" cy="37251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teacher then clicks </a:t>
            </a:r>
            <a:r>
              <a:rPr lang="en-US" b="1" dirty="0"/>
              <a:t>Item Level Data</a:t>
            </a:r>
          </a:p>
          <a:p>
            <a:r>
              <a:rPr lang="en-US" dirty="0"/>
              <a:t>The teacher then clicks </a:t>
            </a:r>
            <a:r>
              <a:rPr lang="en-US" b="1" dirty="0"/>
              <a:t>Enter </a:t>
            </a:r>
            <a:r>
              <a:rPr lang="en-US" b="1" dirty="0" smtClean="0"/>
              <a:t>Answers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teacher can then record errors as student is </a:t>
            </a:r>
            <a:r>
              <a:rPr lang="en-US" dirty="0" smtClean="0"/>
              <a:t>reading</a:t>
            </a:r>
          </a:p>
          <a:p>
            <a:r>
              <a:rPr lang="en-US" dirty="0" smtClean="0"/>
              <a:t>Click </a:t>
            </a:r>
            <a:r>
              <a:rPr lang="en-US" b="1" dirty="0" smtClean="0"/>
              <a:t>Save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1009650"/>
            <a:ext cx="4114800" cy="24811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57386"/>
            <a:ext cx="4114800" cy="249874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325511" y="1738489"/>
            <a:ext cx="2703689" cy="903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2250205"/>
            <a:ext cx="2043289" cy="320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44622" y="3669230"/>
            <a:ext cx="1889478" cy="4741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356" y="274638"/>
            <a:ext cx="74224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2: Review Skills-Based Assessment  </a:t>
            </a:r>
            <a:r>
              <a:rPr lang="en-US" dirty="0"/>
              <a:t>T</a:t>
            </a:r>
            <a:r>
              <a:rPr lang="en-US" dirty="0" smtClean="0"/>
              <a:t>est </a:t>
            </a:r>
            <a:r>
              <a:rPr lang="en-US" dirty="0"/>
              <a:t>R</a:t>
            </a:r>
            <a:r>
              <a:rPr lang="en-US" dirty="0" smtClean="0"/>
              <a:t>esults: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7625"/>
            <a:ext cx="5486400" cy="2724817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3664764"/>
            <a:ext cx="5486400" cy="32832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08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691" y="114300"/>
            <a:ext cx="8229600" cy="62804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Step 3: Use information on student performance to create intervention </a:t>
            </a:r>
            <a:r>
              <a:rPr lang="en-US" sz="2000" dirty="0"/>
              <a:t>groups in easyCBM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883464"/>
            <a:ext cx="5486400" cy="32832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30647"/>
            <a:ext cx="7315200" cy="3579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238250" y="1905000"/>
            <a:ext cx="1276350" cy="524835"/>
          </a:xfrm>
          <a:prstGeom prst="ellipse">
            <a:avLst/>
          </a:prstGeom>
          <a:noFill/>
          <a:ln w="412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3838575" y="5800725"/>
            <a:ext cx="847725" cy="476250"/>
          </a:xfrm>
          <a:prstGeom prst="ellipse">
            <a:avLst/>
          </a:prstGeom>
          <a:noFill/>
          <a:ln w="412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00375" y="4362450"/>
            <a:ext cx="952500" cy="14382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8825" y="1028700"/>
            <a:ext cx="2981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Groups can be created by teachers from the Benchmark Report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Groups can be created from the </a:t>
            </a:r>
            <a:r>
              <a:rPr lang="en-US" b="1" dirty="0" smtClean="0"/>
              <a:t>Students</a:t>
            </a:r>
            <a:r>
              <a:rPr lang="en-US" dirty="0" smtClean="0"/>
              <a:t> tab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14600" y="1647825"/>
            <a:ext cx="3619500" cy="396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38600" y="3060025"/>
            <a:ext cx="3038475" cy="845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7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5551" y="381000"/>
            <a:ext cx="776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Progress Monitoring assessments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4931" y="1475316"/>
            <a:ext cx="2619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administer fluency tests, print a copy for the </a:t>
            </a:r>
            <a:r>
              <a:rPr lang="en-US" dirty="0" smtClean="0"/>
              <a:t>student(s) </a:t>
            </a:r>
            <a:r>
              <a:rPr lang="en-US" dirty="0"/>
              <a:t>and then select </a:t>
            </a:r>
            <a:r>
              <a:rPr lang="en-US" b="1" dirty="0"/>
              <a:t>Enter Scores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26556"/>
            <a:ext cx="5486400" cy="3431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7686675" y="3819525"/>
            <a:ext cx="1152525" cy="447675"/>
          </a:xfrm>
          <a:prstGeom prst="ellipse">
            <a:avLst/>
          </a:prstGeom>
          <a:noFill/>
          <a:ln w="349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S 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SCS 2.thmx</Template>
  <TotalTime>2444</TotalTime>
  <Words>293</Words>
  <Application>Microsoft Office PowerPoint</Application>
  <PresentationFormat>On-screen Show (4:3)</PresentationFormat>
  <Paragraphs>57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Geneva</vt:lpstr>
      <vt:lpstr>Myriad Pro</vt:lpstr>
      <vt:lpstr>SCS 2</vt:lpstr>
      <vt:lpstr>PowerPoint Presentation</vt:lpstr>
      <vt:lpstr>PowerPoint Presentation</vt:lpstr>
      <vt:lpstr>Step 1: Student take easyCBM Benchmark tests  For easyCBM Benchmark tests taken online:       Students select Click here from the log in screen</vt:lpstr>
      <vt:lpstr>Students type in their teacher’s user name, then select their name and the test to take:</vt:lpstr>
      <vt:lpstr>To administer fluency measures: </vt:lpstr>
      <vt:lpstr>To administer Benchmark fluency measures (con’t): </vt:lpstr>
      <vt:lpstr>Step 2: Review Skills-Based Assessment  Test Results:</vt:lpstr>
      <vt:lpstr>Step 3: Use information on student performance to create intervention groups in easyCBM</vt:lpstr>
      <vt:lpstr>PowerPoint Presentation</vt:lpstr>
      <vt:lpstr>PowerPoint Presentation</vt:lpstr>
      <vt:lpstr>Resources</vt:lpstr>
      <vt:lpstr>Resources</vt:lpstr>
      <vt:lpstr>Training</vt:lpstr>
      <vt:lpstr>Training</vt:lpstr>
      <vt:lpstr>Resources</vt:lpstr>
    </vt:vector>
  </TitlesOfParts>
  <Company>Shelby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Staci Hendrix</dc:creator>
  <cp:lastModifiedBy>REGINA  PAYNE</cp:lastModifiedBy>
  <cp:revision>83</cp:revision>
  <cp:lastPrinted>2015-11-13T20:55:22Z</cp:lastPrinted>
  <dcterms:created xsi:type="dcterms:W3CDTF">2015-09-05T14:04:01Z</dcterms:created>
  <dcterms:modified xsi:type="dcterms:W3CDTF">2015-11-13T22:12:23Z</dcterms:modified>
</cp:coreProperties>
</file>