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1" r:id="rId5"/>
    <p:sldId id="293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0" r:id="rId14"/>
    <p:sldId id="272" r:id="rId15"/>
    <p:sldId id="273" r:id="rId16"/>
    <p:sldId id="274" r:id="rId17"/>
    <p:sldId id="271" r:id="rId18"/>
    <p:sldId id="275" r:id="rId19"/>
    <p:sldId id="276" r:id="rId20"/>
    <p:sldId id="269" r:id="rId21"/>
    <p:sldId id="291" r:id="rId22"/>
    <p:sldId id="268" r:id="rId23"/>
    <p:sldId id="278" r:id="rId24"/>
    <p:sldId id="279" r:id="rId25"/>
    <p:sldId id="281" r:id="rId26"/>
    <p:sldId id="280" r:id="rId27"/>
    <p:sldId id="287" r:id="rId28"/>
    <p:sldId id="282" r:id="rId29"/>
    <p:sldId id="283" r:id="rId30"/>
    <p:sldId id="294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0000"/>
    <a:srgbClr val="CC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61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8154E-6DF4-6F42-A603-573F86372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B32392-C28A-1142-B849-A0C7217FE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94758-7B19-9C45-BABB-1879FC25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22C2-7D0B-6A4D-A1FA-D2FF4790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A5F5A-6891-114B-B72A-8740BFEE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4F20-9064-B64B-8CE7-E46DCC2A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A22B7-83C4-244E-8993-4C4108574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265CE-8B53-DF44-B87E-43AB20F0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31EB-FBE7-084F-AC87-96CFF33E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6FA46-1451-2847-8016-A92D401B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9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46DC10-668F-A34A-8A5C-47F3CFE17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30623-884A-6B49-A7AB-972C23836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0D4C7-A781-AB44-A28F-EB1BE763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8C024-E111-194E-8AA0-8EFC9847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65067-7763-1749-A79D-87095DD7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1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2BFF-BD3E-1740-823F-CEE9177D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B8352-6D03-2948-A974-61FA73A53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41ACA-DBEC-AB41-8811-0215FAC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C382C-8C03-BE44-9A25-93BB4842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74611-48A9-F542-85E1-0363A565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8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1EF7-A224-3340-8319-F7DD981A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A4A99-B82E-5A48-BFD4-B89CDCA93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84D95-10B4-DE48-B857-ECB889E1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6CF25-5829-1F4B-A175-29378B38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E1F28-F5E9-1F4D-A747-BED5E977E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14B1-9E4B-9A4B-A0FC-DDC424C97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442DE-D35B-8046-9195-AC8AE0F63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A91AB-7A77-BF4D-AC5B-5B177535D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09C94-C605-8A4F-AE14-C7B04804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D6DAA-C89E-884B-A128-F8E1F71AA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4F6CF-9209-5F46-A702-48DDAC7A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3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9DAA-0AFB-B346-840A-6662B392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1A009-101F-1549-B746-67E92BBC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EB487-3272-EB4B-8C59-45154D2C6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F4199F-1F8D-5144-9DB5-42D21DAD7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152C7-3BC7-1A47-B3A5-05A4E46E7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E479A0-B646-E549-85AB-25B90C8E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6588FE-7EF2-C742-8F11-A069F1F0D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FC3551-284B-AB49-AA12-C47454F0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5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09C9-5C18-DA46-AED4-398126EFB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EB5E9-C275-DF4D-A2C9-D8091129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D0616-243F-4846-821B-3C7E5068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40272-9D6D-314F-A350-70D881908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DB8468-0BDA-724E-835B-7B9CD134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775B0-04B7-C04E-84B4-0540498F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AD738-CFFE-F741-8B30-FE3F33C7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7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B3D76-4956-554B-9E51-92309DC9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2E1CB-D77F-CC49-896C-913EADC6E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A6504-1360-AB4C-930A-81D46C16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4313F-CAAD-584F-B36C-9DBDD18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E7A1D-7F5C-C740-BCDA-0C052C59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5A304-ABC9-1642-A4A0-56D805FB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C350-8443-7B42-908B-E36951E2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3C2B8-91CF-634C-BBB2-5EFED6DB5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98575-E43C-214A-8227-CA3FCFB28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448C6-96FE-2F4D-B194-56DEB6C9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34C03-9657-0F4F-8B39-D8530729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8D350-4C46-AF4A-A538-62C9D868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5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E2AF0-25E7-F041-882C-25F7A94D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53A22-7CF7-BA4D-B449-2D07C5A62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69D24-27AD-1E45-A46C-255B15739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B765C-AE4F-954F-8901-02BBE0B3570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40E1D-E681-614C-8608-050F03C9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5A821-016E-7D45-9378-EAEF5B01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7B2B0-0803-1C41-84A9-E5C863C9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9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://www.scsk12.org/face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8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hyperlink" Target="http://www.scsk12.org/face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1F05D3-A5A1-E348-A93F-263EB71A8C29}"/>
              </a:ext>
            </a:extLst>
          </p:cNvPr>
          <p:cNvSpPr txBox="1"/>
          <p:nvPr/>
        </p:nvSpPr>
        <p:spPr>
          <a:xfrm>
            <a:off x="-347501" y="4122071"/>
            <a:ext cx="80639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FACE Department</a:t>
            </a:r>
          </a:p>
          <a:p>
            <a:pPr algn="ctr"/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Parent Led Organizations</a:t>
            </a:r>
          </a:p>
        </p:txBody>
      </p:sp>
      <p:pic>
        <p:nvPicPr>
          <p:cNvPr id="3" name="Audio 7">
            <a:hlinkClick r:id="" action="ppaction://media"/>
            <a:extLst>
              <a:ext uri="{FF2B5EF4-FFF2-40B4-BE49-F238E27FC236}">
                <a16:creationId xmlns:a16="http://schemas.microsoft.com/office/drawing/2014/main" id="{A86D19EB-8DCC-4C52-8413-C012B1DFD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4653" y="5790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Family Engagement Policy (7009)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9F327-2B6C-474C-AC59-FF8B1B78F3EB}"/>
              </a:ext>
            </a:extLst>
          </p:cNvPr>
          <p:cNvSpPr txBox="1"/>
          <p:nvPr/>
        </p:nvSpPr>
        <p:spPr>
          <a:xfrm>
            <a:off x="97593" y="1879091"/>
            <a:ext cx="8393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Each school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shall be required to have a parent organization that </a:t>
            </a:r>
            <a:r>
              <a:rPr lang="en-US" sz="28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may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include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but is not limited to a Parent Teacher Association (PTA); Parent Teacher Student Association (PTSA); Parents (Partners) in Education (PIE); and Parent Teacher Organization (PTO)</a:t>
            </a:r>
          </a:p>
          <a:p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Audio 20">
            <a:hlinkClick r:id="" action="ppaction://media"/>
            <a:extLst>
              <a:ext uri="{FF2B5EF4-FFF2-40B4-BE49-F238E27FC236}">
                <a16:creationId xmlns:a16="http://schemas.microsoft.com/office/drawing/2014/main" id="{AC26AA91-78BA-4048-952B-53A81B61A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1257" y="5934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SSOs Defined by SCS Policy (7007)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BC0DF4-1D65-42A5-AE7A-A176179224A5}"/>
              </a:ext>
            </a:extLst>
          </p:cNvPr>
          <p:cNvSpPr txBox="1">
            <a:spLocks/>
          </p:cNvSpPr>
          <p:nvPr/>
        </p:nvSpPr>
        <p:spPr>
          <a:xfrm>
            <a:off x="177084" y="1882886"/>
            <a:ext cx="9162859" cy="4191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group of persons who merely request that students, parents, or members of the general public make donations to a school district, school, school club, or academic, arts, athletic, or social activity related to a school or assist in the raising of funds for a </a:t>
            </a:r>
            <a:r>
              <a:rPr lang="en-US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specified purpose under the sponsorship of a school employee where the funds are turned over to the school to be used for the specific purpose for which the funds were raised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shall not be considered a school support organization</a:t>
            </a:r>
            <a:endParaRPr lang="en-US" sz="28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Audio 17">
            <a:hlinkClick r:id="" action="ppaction://media"/>
            <a:extLst>
              <a:ext uri="{FF2B5EF4-FFF2-40B4-BE49-F238E27FC236}">
                <a16:creationId xmlns:a16="http://schemas.microsoft.com/office/drawing/2014/main" id="{7B7DBFB2-CD64-47C2-85C9-F4FEE84CB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6138" y="5934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4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SSOs Defined by SCS Policy (7007)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E8FD17-2F4B-4544-99B3-16C3D13DC6D1}"/>
              </a:ext>
            </a:extLst>
          </p:cNvPr>
          <p:cNvSpPr/>
          <p:nvPr/>
        </p:nvSpPr>
        <p:spPr>
          <a:xfrm>
            <a:off x="97592" y="1874728"/>
            <a:ext cx="99048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nongovernmental organization or group of persons whose primary purpose is to support a</a:t>
            </a:r>
            <a:r>
              <a:rPr lang="en-US" altLang="en-US" sz="2800" dirty="0">
                <a:latin typeface="Century Gothic" panose="020B0502020202020204" pitchFamily="34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school district</a:t>
            </a:r>
            <a:r>
              <a:rPr lang="en-US" altLang="en-US" sz="2800" dirty="0">
                <a:latin typeface="Century Gothic" panose="020B0502020202020204" pitchFamily="34" charset="0"/>
              </a:rPr>
              <a:t>, 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school</a:t>
            </a:r>
            <a:r>
              <a:rPr lang="en-US" altLang="en-US" sz="2800" dirty="0">
                <a:latin typeface="Century Gothic" panose="020B0502020202020204" pitchFamily="34" charset="0"/>
              </a:rPr>
              <a:t>, 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school club</a:t>
            </a:r>
            <a:r>
              <a:rPr lang="en-US" altLang="en-US" sz="2800" dirty="0">
                <a:latin typeface="Century Gothic" panose="020B0502020202020204" pitchFamily="34" charset="0"/>
              </a:rPr>
              <a:t>, </a:t>
            </a:r>
            <a:r>
              <a:rPr lang="en-U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academic</a:t>
            </a:r>
            <a:r>
              <a:rPr lang="en-US" altLang="en-US" sz="2800" dirty="0">
                <a:latin typeface="Century Gothic" panose="020B0502020202020204" pitchFamily="34" charset="0"/>
              </a:rPr>
              <a:t>, 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arts</a:t>
            </a:r>
            <a:r>
              <a:rPr lang="en-US" altLang="en-US" sz="2800" dirty="0">
                <a:latin typeface="Century Gothic" panose="020B0502020202020204" pitchFamily="34" charset="0"/>
              </a:rPr>
              <a:t>, 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athletic</a:t>
            </a:r>
            <a:r>
              <a:rPr lang="en-US" altLang="en-US" sz="2800" dirty="0">
                <a:latin typeface="Century Gothic" panose="020B0502020202020204" pitchFamily="34" charset="0"/>
              </a:rPr>
              <a:t>, or 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social activities </a:t>
            </a:r>
            <a:r>
              <a:rPr lang="en-U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related to a school which </a:t>
            </a:r>
            <a:r>
              <a:rPr lang="en-US" altLang="en-US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collects or receives money, materials, property or securities from students, parents, or members of the general public</a:t>
            </a:r>
          </a:p>
        </p:txBody>
      </p:sp>
      <p:pic>
        <p:nvPicPr>
          <p:cNvPr id="5" name="Audio 17">
            <a:hlinkClick r:id="" action="ppaction://media"/>
            <a:extLst>
              <a:ext uri="{FF2B5EF4-FFF2-40B4-BE49-F238E27FC236}">
                <a16:creationId xmlns:a16="http://schemas.microsoft.com/office/drawing/2014/main" id="{C782C089-ADE0-404D-B2F9-30AE26B39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706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190-ED97-F145-A24F-0726D74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6" y="1"/>
            <a:ext cx="6078767" cy="160637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Docs Required for a First Time SSO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976E6-5565-C549-BA3B-CA98B6D5D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66" y="2298357"/>
            <a:ext cx="7117492" cy="3878606"/>
          </a:xfrm>
        </p:spPr>
        <p:txBody>
          <a:bodyPr/>
          <a:lstStyle/>
          <a:p>
            <a:pPr marL="287338" indent="-287338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Proof of current Tennessee Non-profit Corporation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or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charitable foundation status</a:t>
            </a:r>
          </a:p>
          <a:p>
            <a:pPr marL="287338" indent="-287338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Goals and objectives of the organization</a:t>
            </a:r>
          </a:p>
          <a:p>
            <a:pPr marL="287338" indent="-287338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Cooperative Agreement</a:t>
            </a:r>
          </a:p>
        </p:txBody>
      </p:sp>
      <p:pic>
        <p:nvPicPr>
          <p:cNvPr id="8" name="Picture 7" descr="Miss Hutton's Class Page - *Student Activities">
            <a:extLst>
              <a:ext uri="{FF2B5EF4-FFF2-40B4-BE49-F238E27FC236}">
                <a16:creationId xmlns:a16="http://schemas.microsoft.com/office/drawing/2014/main" id="{F6DDFC4E-FC62-47B1-A497-3E25A54B7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518" y="690465"/>
            <a:ext cx="3181739" cy="3370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7ED01-7F3F-4F67-8B1D-21E7208CC8E6}"/>
              </a:ext>
            </a:extLst>
          </p:cNvPr>
          <p:cNvSpPr txBox="1"/>
          <p:nvPr/>
        </p:nvSpPr>
        <p:spPr>
          <a:xfrm>
            <a:off x="9669542" y="1842946"/>
            <a:ext cx="120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PTO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PTSA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PTA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BOOSTER</a:t>
            </a:r>
          </a:p>
        </p:txBody>
      </p:sp>
      <p:pic>
        <p:nvPicPr>
          <p:cNvPr id="10" name="Audio 23">
            <a:hlinkClick r:id="" action="ppaction://media"/>
            <a:extLst>
              <a:ext uri="{FF2B5EF4-FFF2-40B4-BE49-F238E27FC236}">
                <a16:creationId xmlns:a16="http://schemas.microsoft.com/office/drawing/2014/main" id="{630A45B0-09E1-42BD-BBB7-69C3E5F7A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0346" y="5862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190-ED97-F145-A24F-0726D74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6" y="-149087"/>
            <a:ext cx="6078767" cy="160637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Tennessee Non-Profit</a:t>
            </a:r>
            <a:b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Corporation</a:t>
            </a:r>
          </a:p>
        </p:txBody>
      </p:sp>
      <p:pic>
        <p:nvPicPr>
          <p:cNvPr id="6" name="Picture 5" descr="&lt;strong&gt;Government&lt;/strong&gt; buildings under the sky in Nashville, &lt;strong&gt;Tennessee&lt;/strong&gt; ...">
            <a:extLst>
              <a:ext uri="{FF2B5EF4-FFF2-40B4-BE49-F238E27FC236}">
                <a16:creationId xmlns:a16="http://schemas.microsoft.com/office/drawing/2014/main" id="{51796960-8B37-4CAA-A81A-53971B238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174" y="119271"/>
            <a:ext cx="3816626" cy="410486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BD90A5F-C0CE-4810-A002-6C37A26097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983104"/>
              </p:ext>
            </p:extLst>
          </p:nvPr>
        </p:nvGraphicFramePr>
        <p:xfrm>
          <a:off x="855556" y="1242685"/>
          <a:ext cx="4590473" cy="549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98" imgH="7543753" progId="AcroExch.Document.DC">
                  <p:embed/>
                </p:oleObj>
              </mc:Choice>
              <mc:Fallback>
                <p:oleObj name="Acrobat Document" r:id="rId4" imgW="5829298" imgH="7543753" progId="AcroExch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5556" y="1242685"/>
                        <a:ext cx="4590473" cy="5497151"/>
                      </a:xfrm>
                      <a:prstGeom prst="rect">
                        <a:avLst/>
                      </a:prstGeom>
                      <a:ln w="28575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675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51"/>
    </mc:Choice>
    <mc:Fallback>
      <p:transition spd="slow" advTm="168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190-ED97-F145-A24F-0726D74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6" y="119271"/>
            <a:ext cx="6078767" cy="160637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Charitable Foundation</a:t>
            </a:r>
          </a:p>
        </p:txBody>
      </p:sp>
      <p:pic>
        <p:nvPicPr>
          <p:cNvPr id="6" name="Picture 5" descr="&lt;strong&gt;Government&lt;/strong&gt; buildings under the sky in Nashville, &lt;strong&gt;Tennessee&lt;/strong&gt; ...">
            <a:extLst>
              <a:ext uri="{FF2B5EF4-FFF2-40B4-BE49-F238E27FC236}">
                <a16:creationId xmlns:a16="http://schemas.microsoft.com/office/drawing/2014/main" id="{51796960-8B37-4CAA-A81A-53971B238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174" y="119271"/>
            <a:ext cx="3816626" cy="410486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73EF821-553A-43EA-9C77-2A56771066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156903"/>
              </p:ext>
            </p:extLst>
          </p:nvPr>
        </p:nvGraphicFramePr>
        <p:xfrm>
          <a:off x="391886" y="1352939"/>
          <a:ext cx="4898571" cy="5385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4663368" imgH="6034849" progId="AcroExch.Document.DC">
                  <p:embed/>
                </p:oleObj>
              </mc:Choice>
              <mc:Fallback>
                <p:oleObj name="Acrobat Document" r:id="rId6" imgW="4663368" imgH="6034849" progId="AcroExch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1886" y="1352939"/>
                        <a:ext cx="4898571" cy="5385790"/>
                      </a:xfrm>
                      <a:prstGeom prst="rect">
                        <a:avLst/>
                      </a:prstGeom>
                      <a:ln w="28575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BCC4A0D-E08E-4B2C-9A64-C1B642E83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3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8"/>
    </mc:Choice>
    <mc:Fallback>
      <p:transition spd="slow" advTm="9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190-ED97-F145-A24F-0726D74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6" y="-95333"/>
            <a:ext cx="6414669" cy="160637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Annual Report: TN Non-Profit Corporation</a:t>
            </a:r>
          </a:p>
        </p:txBody>
      </p:sp>
      <p:pic>
        <p:nvPicPr>
          <p:cNvPr id="6" name="Picture 5" descr="&lt;strong&gt;Government&lt;/strong&gt; buildings under the sky in Nashville, &lt;strong&gt;Tennessee&lt;/strong&gt; ...">
            <a:extLst>
              <a:ext uri="{FF2B5EF4-FFF2-40B4-BE49-F238E27FC236}">
                <a16:creationId xmlns:a16="http://schemas.microsoft.com/office/drawing/2014/main" id="{51796960-8B37-4CAA-A81A-53971B238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174" y="119271"/>
            <a:ext cx="3816626" cy="410486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CB74857-FF21-41BA-9324-939C8680AF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411508"/>
              </p:ext>
            </p:extLst>
          </p:nvPr>
        </p:nvGraphicFramePr>
        <p:xfrm>
          <a:off x="548442" y="1375263"/>
          <a:ext cx="4707803" cy="5408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298" imgH="7543753" progId="AcroExch.Document.DC">
                  <p:embed/>
                </p:oleObj>
              </mc:Choice>
              <mc:Fallback>
                <p:oleObj name="Acrobat Document" r:id="rId6" imgW="5829298" imgH="7543753" progId="AcroExch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442" y="1375263"/>
                        <a:ext cx="4707803" cy="5408091"/>
                      </a:xfrm>
                      <a:prstGeom prst="rect">
                        <a:avLst/>
                      </a:prstGeom>
                      <a:ln w="28575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531B41A-7CBB-40C6-94B5-C598B4BF2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9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6"/>
    </mc:Choice>
    <mc:Fallback>
      <p:transition spd="slow" advTm="1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190-ED97-F145-A24F-0726D74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6" y="1"/>
            <a:ext cx="6162742" cy="160637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Docs Required for Returning SSO</a:t>
            </a:r>
          </a:p>
        </p:txBody>
      </p:sp>
      <p:pic>
        <p:nvPicPr>
          <p:cNvPr id="8" name="Picture 7" descr="Miss Hutton's Class Page - *Student Activities">
            <a:extLst>
              <a:ext uri="{FF2B5EF4-FFF2-40B4-BE49-F238E27FC236}">
                <a16:creationId xmlns:a16="http://schemas.microsoft.com/office/drawing/2014/main" id="{F6DDFC4E-FC62-47B1-A497-3E25A54B7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155" y="401216"/>
            <a:ext cx="3135086" cy="3648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7ED01-7F3F-4F67-8B1D-21E7208CC8E6}"/>
              </a:ext>
            </a:extLst>
          </p:cNvPr>
          <p:cNvSpPr txBox="1"/>
          <p:nvPr/>
        </p:nvSpPr>
        <p:spPr>
          <a:xfrm>
            <a:off x="9706864" y="1713813"/>
            <a:ext cx="120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PTO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PTSA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PTA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BOOSTER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28E50E8-FF8F-4B38-B136-F8880D79B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91" y="1628346"/>
            <a:ext cx="6610611" cy="4351338"/>
          </a:xfrm>
        </p:spPr>
        <p:txBody>
          <a:bodyPr>
            <a:normAutofit fontScale="92500" lnSpcReduction="20000"/>
          </a:bodyPr>
          <a:lstStyle/>
          <a:p>
            <a:pPr marL="287338" indent="-287338"/>
            <a:r>
              <a:rPr lang="en-US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Proof of Tennessee Nonprofit Corporation or charitable foundation status</a:t>
            </a:r>
          </a:p>
          <a:p>
            <a:pPr marL="287338" indent="-287338"/>
            <a:r>
              <a:rPr lang="en-US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Goals and objectives of the organization</a:t>
            </a:r>
          </a:p>
          <a:p>
            <a:pPr marL="287338" indent="-287338"/>
            <a:r>
              <a:rPr lang="en-US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Cooperative Agreement</a:t>
            </a:r>
          </a:p>
          <a:p>
            <a:pPr marL="287338" indent="-287338"/>
            <a:r>
              <a:rPr lang="en-US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A statement of total revenues and disbursements - previous school year </a:t>
            </a:r>
          </a:p>
          <a:p>
            <a:pPr marL="287338" indent="-287338"/>
            <a:r>
              <a:rPr lang="en-US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Copy of minutes of meetings (first, mid-year &amp; last meeting)</a:t>
            </a:r>
          </a:p>
          <a:p>
            <a:pPr marL="287338" indent="-287338"/>
            <a:endParaRPr lang="en-US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7338" indent="-287338"/>
            <a:endParaRPr lang="en-US" dirty="0"/>
          </a:p>
        </p:txBody>
      </p:sp>
      <p:pic>
        <p:nvPicPr>
          <p:cNvPr id="11" name="Audio 11">
            <a:hlinkClick r:id="" action="ppaction://media"/>
            <a:extLst>
              <a:ext uri="{FF2B5EF4-FFF2-40B4-BE49-F238E27FC236}">
                <a16:creationId xmlns:a16="http://schemas.microsoft.com/office/drawing/2014/main" id="{336ACD8F-FCD4-460C-9170-BFAC2C2EB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0049" y="584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2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62"/>
    </mc:Choice>
    <mc:Fallback>
      <p:transition spd="slow" advTm="5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8" objId="11"/>
        <p14:stopEvt time="48680" objId="11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190-ED97-F145-A24F-0726D74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6" y="-95333"/>
            <a:ext cx="6414669" cy="160637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Annual Financial Report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9935703-3507-41D2-AA5D-39088ED11B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658870"/>
              </p:ext>
            </p:extLst>
          </p:nvPr>
        </p:nvGraphicFramePr>
        <p:xfrm>
          <a:off x="697534" y="1249360"/>
          <a:ext cx="4821382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829298" imgH="7543753" progId="AcroExch.Document.DC">
                  <p:embed/>
                </p:oleObj>
              </mc:Choice>
              <mc:Fallback>
                <p:oleObj name="Acrobat Document" r:id="rId5" imgW="5829298" imgH="7543753" progId="AcroExch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7534" y="1249360"/>
                        <a:ext cx="4821382" cy="5384800"/>
                      </a:xfrm>
                      <a:prstGeom prst="rect">
                        <a:avLst/>
                      </a:prstGeom>
                      <a:ln w="28575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Treasure">
            <a:extLst>
              <a:ext uri="{FF2B5EF4-FFF2-40B4-BE49-F238E27FC236}">
                <a16:creationId xmlns:a16="http://schemas.microsoft.com/office/drawing/2014/main" id="{5039D217-51D1-4773-81C9-6BC5FF557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6333" y="111967"/>
            <a:ext cx="4111691" cy="44133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4E3BA5-479A-4961-AA91-3B159408A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8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2"/>
    </mc:Choice>
    <mc:Fallback>
      <p:transition spd="slow" advTm="1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190-ED97-F145-A24F-0726D74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6" y="-95333"/>
            <a:ext cx="6414669" cy="160637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Meeting Minutes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2597045-3B8E-4F6F-B2B3-9086EF2FB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845844"/>
              </p:ext>
            </p:extLst>
          </p:nvPr>
        </p:nvGraphicFramePr>
        <p:xfrm>
          <a:off x="341746" y="1129005"/>
          <a:ext cx="5107709" cy="5477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829298" imgH="7543753" progId="AcroExch.Document.DC">
                  <p:embed/>
                </p:oleObj>
              </mc:Choice>
              <mc:Fallback>
                <p:oleObj name="Acrobat Document" r:id="rId5" imgW="5829298" imgH="7543753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746" y="1129005"/>
                        <a:ext cx="5107709" cy="5477164"/>
                      </a:xfrm>
                      <a:prstGeom prst="rect">
                        <a:avLst/>
                      </a:prstGeom>
                      <a:ln w="28575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Person writing on notebook">
            <a:extLst>
              <a:ext uri="{FF2B5EF4-FFF2-40B4-BE49-F238E27FC236}">
                <a16:creationId xmlns:a16="http://schemas.microsoft.com/office/drawing/2014/main" id="{E8DA9A45-F7B4-4191-8C92-F728049AF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855324" y="251926"/>
            <a:ext cx="3994930" cy="465597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C75C4D-6434-4EC1-8527-7448215AA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6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3"/>
    </mc:Choice>
    <mc:Fallback>
      <p:transition spd="slow" advTm="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CFA408-F25E-0341-8AFA-B8E3A4CE5E8E}"/>
              </a:ext>
            </a:extLst>
          </p:cNvPr>
          <p:cNvSpPr txBox="1"/>
          <p:nvPr/>
        </p:nvSpPr>
        <p:spPr>
          <a:xfrm>
            <a:off x="172995" y="281790"/>
            <a:ext cx="626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0"/>
                    </a:prstClr>
                  </a:outerShdw>
                </a:effectLst>
                <a:latin typeface="Century Gothic" panose="020B0502020202020204" pitchFamily="34" charset="0"/>
              </a:rPr>
              <a:t>FACE Contact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A18F0C-9D1F-D548-A4C8-A56F07DBE6F2}"/>
              </a:ext>
            </a:extLst>
          </p:cNvPr>
          <p:cNvSpPr txBox="1"/>
          <p:nvPr/>
        </p:nvSpPr>
        <p:spPr>
          <a:xfrm>
            <a:off x="0" y="2593265"/>
            <a:ext cx="70615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Address: 160 S. Hollywood St, Rm 164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Phone: 416-7600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Website: </a:t>
            </a:r>
            <a:r>
              <a:rPr lang="en-US" sz="2800" dirty="0"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http://www.scsk12.org/face/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Email: scsface@scsk12.org               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                      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          Social Media: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Screen Shot 2018-03-12 at 4.13.45 PM.png">
            <a:extLst>
              <a:ext uri="{FF2B5EF4-FFF2-40B4-BE49-F238E27FC236}">
                <a16:creationId xmlns:a16="http://schemas.microsoft.com/office/drawing/2014/main" id="{7136D31C-5F45-40D9-A34B-4635CE1EE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00" y="503853"/>
            <a:ext cx="3954161" cy="43464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55C2BA-1E8D-4BB7-B5D9-A1CB56954E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0" t="25313" r="114" b="12429"/>
          <a:stretch/>
        </p:blipFill>
        <p:spPr>
          <a:xfrm>
            <a:off x="698172" y="5168392"/>
            <a:ext cx="2832624" cy="1513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1EAAF5-655D-4841-AB27-AE8221CC5F65}"/>
              </a:ext>
            </a:extLst>
          </p:cNvPr>
          <p:cNvSpPr/>
          <p:nvPr/>
        </p:nvSpPr>
        <p:spPr>
          <a:xfrm>
            <a:off x="1383289" y="5250738"/>
            <a:ext cx="1919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00" b="1" dirty="0">
                <a:cs typeface="Calibri"/>
              </a:rPr>
              <a:t>@EmpowerSCS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085077-82B8-4F74-8D83-A37144DC6FD7}"/>
              </a:ext>
            </a:extLst>
          </p:cNvPr>
          <p:cNvSpPr/>
          <p:nvPr/>
        </p:nvSpPr>
        <p:spPr>
          <a:xfrm>
            <a:off x="1703630" y="5758552"/>
            <a:ext cx="119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b="1" dirty="0">
                <a:cs typeface="Calibri"/>
              </a:rPr>
              <a:t>@FACESCS</a:t>
            </a:r>
            <a:endParaRPr lang="en-US" dirty="0"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443BB-826B-4123-A08F-BAB77695995D}"/>
              </a:ext>
            </a:extLst>
          </p:cNvPr>
          <p:cNvSpPr/>
          <p:nvPr/>
        </p:nvSpPr>
        <p:spPr>
          <a:xfrm>
            <a:off x="1703631" y="6220181"/>
            <a:ext cx="119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b="1" dirty="0">
                <a:cs typeface="Calibri"/>
              </a:rPr>
              <a:t>@FACESCS</a:t>
            </a:r>
            <a:endParaRPr lang="en-US" dirty="0">
              <a:cs typeface="Calibri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D6730AA-8535-4BC1-B224-0AB47C2B9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6922" y="1361661"/>
            <a:ext cx="2355573" cy="2295939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8597746-FFD7-4550-8F57-F0367D69F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5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3"/>
    </mc:Choice>
    <mc:Fallback>
      <p:transition spd="slow" advTm="1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Prohibited Activity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A75AD-DDDD-4CCD-9D90-2DA10876CBA5}"/>
              </a:ext>
            </a:extLst>
          </p:cNvPr>
          <p:cNvSpPr txBox="1"/>
          <p:nvPr/>
        </p:nvSpPr>
        <p:spPr>
          <a:xfrm>
            <a:off x="0" y="1619158"/>
            <a:ext cx="9246637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School representatives are not allowed to be the organization’s treasurer, bookkeeper, and/or signatory of checks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majority of the voting board members cannot be composed of School Representatives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Using the school's or school district's sales tax exemption to purchase items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Using SSO funds for a purpose other than  related to the goals and objectives of the SSO that relate to supporting a school district, school, school club or school academic, arts, athletic, or social activity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2800" dirty="0"/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0A742-A84C-480F-9DC9-DE71FD216F9E}"/>
              </a:ext>
            </a:extLst>
          </p:cNvPr>
          <p:cNvSpPr txBox="1"/>
          <p:nvPr/>
        </p:nvSpPr>
        <p:spPr>
          <a:xfrm>
            <a:off x="8742783" y="920308"/>
            <a:ext cx="783772" cy="36933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ll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C3F9D-E831-4046-A382-8842989F3A46}"/>
              </a:ext>
            </a:extLst>
          </p:cNvPr>
          <p:cNvSpPr txBox="1"/>
          <p:nvPr/>
        </p:nvSpPr>
        <p:spPr>
          <a:xfrm>
            <a:off x="7351293" y="978783"/>
            <a:ext cx="783772" cy="369332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64979-7D06-4DBD-9BBF-C8B5C903BAB2}"/>
              </a:ext>
            </a:extLst>
          </p:cNvPr>
          <p:cNvSpPr txBox="1"/>
          <p:nvPr/>
        </p:nvSpPr>
        <p:spPr>
          <a:xfrm>
            <a:off x="8276252" y="201912"/>
            <a:ext cx="933061" cy="709127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9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2"/>
    </mc:Choice>
    <mc:Fallback>
      <p:transition spd="slow" advTm="12502"/>
    </mc:Fallback>
  </mc:AlternateContent>
  <p:extLst>
    <p:ext uri="{E180D4A7-C9FB-4DFB-919C-405C955672EB}">
      <p14:showEvtLst xmlns:p14="http://schemas.microsoft.com/office/powerpoint/2010/main">
        <p14:playEvt time="49" objId="6"/>
        <p14:stopEvt time="12449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Prohibited Activity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52CF9-4892-42B6-A1F9-E14DAA4F0185}"/>
              </a:ext>
            </a:extLst>
          </p:cNvPr>
          <p:cNvSpPr txBox="1"/>
          <p:nvPr/>
        </p:nvSpPr>
        <p:spPr>
          <a:xfrm>
            <a:off x="0" y="1599648"/>
            <a:ext cx="920931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Representing or imply that its activities, contracts, purchases, or financial commitments are made on behalf of or binding upon the school or school district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Maintaining or operating a bank account that bears the Employer Identification Number (EIN) of a school board, school, or any other school related governmental entity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SSOs are prohibited from any activity until approved by the District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/>
          </a:p>
        </p:txBody>
      </p:sp>
      <p:pic>
        <p:nvPicPr>
          <p:cNvPr id="8" name="Audio 11">
            <a:hlinkClick r:id="" action="ppaction://media"/>
            <a:extLst>
              <a:ext uri="{FF2B5EF4-FFF2-40B4-BE49-F238E27FC236}">
                <a16:creationId xmlns:a16="http://schemas.microsoft.com/office/drawing/2014/main" id="{9E718E6F-4A4E-4682-9340-C577350D6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52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 Organization Registration Portal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BC46E1F-C40B-4E59-A406-0501B03CBF04}"/>
              </a:ext>
            </a:extLst>
          </p:cNvPr>
          <p:cNvSpPr txBox="1">
            <a:spLocks/>
          </p:cNvSpPr>
          <p:nvPr/>
        </p:nvSpPr>
        <p:spPr>
          <a:xfrm>
            <a:off x="418411" y="2415756"/>
            <a:ext cx="9490793" cy="2709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https://sso.scsk12.org/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5EBA4AA-6296-481E-BEB3-4515E14AB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8"/>
    </mc:Choice>
    <mc:Fallback>
      <p:transition spd="slow"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pping Tool">
            <a:extLst>
              <a:ext uri="{FF2B5EF4-FFF2-40B4-BE49-F238E27FC236}">
                <a16:creationId xmlns:a16="http://schemas.microsoft.com/office/drawing/2014/main" id="{3D2BEFE9-5DB1-4A37-B08E-E0D424BB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57150">
            <a:solidFill>
              <a:srgbClr val="A5002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3363E-F55F-4AF4-BE2B-B8D1FA28CDD7}"/>
              </a:ext>
            </a:extLst>
          </p:cNvPr>
          <p:cNvSpPr txBox="1"/>
          <p:nvPr/>
        </p:nvSpPr>
        <p:spPr>
          <a:xfrm>
            <a:off x="1" y="0"/>
            <a:ext cx="12192000" cy="97038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3998746-812B-4DE0-8951-8F7F8AD91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983" y="1421295"/>
            <a:ext cx="1355035" cy="13550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883DD3-7E64-48A2-B050-1FCEC2A5284C}"/>
              </a:ext>
            </a:extLst>
          </p:cNvPr>
          <p:cNvCxnSpPr/>
          <p:nvPr/>
        </p:nvCxnSpPr>
        <p:spPr>
          <a:xfrm flipH="1">
            <a:off x="8565502" y="2892490"/>
            <a:ext cx="503853" cy="536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19665D-C11B-4425-90CA-485446160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2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2"/>
    </mc:Choice>
    <mc:Fallback>
      <p:transition spd="slow" advTm="1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B6ECB-57BE-45DC-A7BD-973648A05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8AB1F0-898D-4674-9ED8-C35AB297C2F5}"/>
              </a:ext>
            </a:extLst>
          </p:cNvPr>
          <p:cNvSpPr txBox="1"/>
          <p:nvPr/>
        </p:nvSpPr>
        <p:spPr>
          <a:xfrm>
            <a:off x="-74646" y="-139959"/>
            <a:ext cx="12344401" cy="97038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2A59D39-B1A7-4CAB-BE3E-0A8AA21B8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4" y="743777"/>
            <a:ext cx="1355035" cy="13550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30A1F2-E323-4D42-8F34-159CE0255B99}"/>
              </a:ext>
            </a:extLst>
          </p:cNvPr>
          <p:cNvCxnSpPr/>
          <p:nvPr/>
        </p:nvCxnSpPr>
        <p:spPr>
          <a:xfrm flipH="1" flipV="1">
            <a:off x="2584580" y="4068147"/>
            <a:ext cx="625151" cy="466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8EA31E-41E3-477C-9006-B954EF209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0"/>
    </mc:Choice>
    <mc:Fallback>
      <p:transition spd="slow" advTm="1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7DA8E-05F0-46A5-8D57-D23838A46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rgbClr val="A50021"/>
          </a:solidFill>
          <a:ln w="5715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1E3A6-CD2E-4F41-B66B-D4EBEAF3D7F2}"/>
              </a:ext>
            </a:extLst>
          </p:cNvPr>
          <p:cNvSpPr txBox="1"/>
          <p:nvPr/>
        </p:nvSpPr>
        <p:spPr>
          <a:xfrm>
            <a:off x="-74646" y="-139959"/>
            <a:ext cx="12344401" cy="97038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78D3EA6-3394-4D5E-B009-54CB557A5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896" y="477077"/>
            <a:ext cx="1355035" cy="1355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F5204C-0379-4BA2-B9F5-A08DBAF43AD6}"/>
              </a:ext>
            </a:extLst>
          </p:cNvPr>
          <p:cNvSpPr txBox="1"/>
          <p:nvPr/>
        </p:nvSpPr>
        <p:spPr>
          <a:xfrm>
            <a:off x="4640423" y="3474880"/>
            <a:ext cx="272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your email address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D9A5B2-2986-4DB5-98ED-B6F7282AA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5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3"/>
    </mc:Choice>
    <mc:Fallback>
      <p:transition spd="slow" advTm="1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BD7B3-0714-4EA5-8EC6-B777EC1F4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19E9B-E3EF-4E44-BC1B-94EC1D9C168A}"/>
              </a:ext>
            </a:extLst>
          </p:cNvPr>
          <p:cNvSpPr txBox="1"/>
          <p:nvPr/>
        </p:nvSpPr>
        <p:spPr>
          <a:xfrm>
            <a:off x="-74646" y="-139959"/>
            <a:ext cx="12344401" cy="97038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201CB68-2034-4996-86E8-B4D2A0135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470" y="743777"/>
            <a:ext cx="1355035" cy="13550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4ECF13-BFA2-4A26-9602-3D3D96D40E07}"/>
              </a:ext>
            </a:extLst>
          </p:cNvPr>
          <p:cNvCxnSpPr/>
          <p:nvPr/>
        </p:nvCxnSpPr>
        <p:spPr>
          <a:xfrm>
            <a:off x="550506" y="1399592"/>
            <a:ext cx="195943" cy="559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8C38C8-1F5E-461D-A746-637221A01E17}"/>
              </a:ext>
            </a:extLst>
          </p:cNvPr>
          <p:cNvCxnSpPr/>
          <p:nvPr/>
        </p:nvCxnSpPr>
        <p:spPr>
          <a:xfrm>
            <a:off x="1558212" y="1399592"/>
            <a:ext cx="0" cy="559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2F16A0-0E5A-4180-9AC6-53F13AA172DC}"/>
              </a:ext>
            </a:extLst>
          </p:cNvPr>
          <p:cNvCxnSpPr/>
          <p:nvPr/>
        </p:nvCxnSpPr>
        <p:spPr>
          <a:xfrm flipV="1">
            <a:off x="5458408" y="3508310"/>
            <a:ext cx="0" cy="513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248418-A991-4143-89C9-6F14D7719BC2}"/>
              </a:ext>
            </a:extLst>
          </p:cNvPr>
          <p:cNvCxnSpPr/>
          <p:nvPr/>
        </p:nvCxnSpPr>
        <p:spPr>
          <a:xfrm flipV="1">
            <a:off x="6413241" y="3508310"/>
            <a:ext cx="0" cy="513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907A5D2-1168-4239-95F4-BCF586F06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2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02"/>
    </mc:Choice>
    <mc:Fallback>
      <p:transition spd="slow" advTm="1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5233"/>
            <a:ext cx="12191999" cy="672737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772633-3036-40BD-BEC4-B2C8E1DBABAE}"/>
              </a:ext>
            </a:extLst>
          </p:cNvPr>
          <p:cNvSpPr txBox="1"/>
          <p:nvPr/>
        </p:nvSpPr>
        <p:spPr>
          <a:xfrm>
            <a:off x="-74646" y="-139959"/>
            <a:ext cx="12335070" cy="970384"/>
          </a:xfrm>
          <a:prstGeom prst="rect">
            <a:avLst/>
          </a:prstGeom>
          <a:solidFill>
            <a:srgbClr val="A5002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A683197-BFE9-4A8A-B637-F9F1E43C9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1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9"/>
    </mc:Choice>
    <mc:Fallback>
      <p:transition spd="slow" advTm="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5D99A-B51B-4D53-9F3F-BF4F2B2DE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91705F-E6EA-4316-B88B-8D70EAB075F1}"/>
              </a:ext>
            </a:extLst>
          </p:cNvPr>
          <p:cNvSpPr txBox="1"/>
          <p:nvPr/>
        </p:nvSpPr>
        <p:spPr>
          <a:xfrm>
            <a:off x="-74646" y="-139959"/>
            <a:ext cx="12344401" cy="97038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DB20ED-AC82-4B3C-8DAB-E87416CB6F1F}"/>
              </a:ext>
            </a:extLst>
          </p:cNvPr>
          <p:cNvCxnSpPr/>
          <p:nvPr/>
        </p:nvCxnSpPr>
        <p:spPr>
          <a:xfrm flipH="1" flipV="1">
            <a:off x="10972800" y="5169159"/>
            <a:ext cx="261257" cy="419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2CD7CC1-EE3C-4CC5-8B40-9ED7EA9F4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3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4"/>
    </mc:Choice>
    <mc:Fallback>
      <p:transition spd="slow" advTm="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E3D7ED-5F37-4699-AB98-8431A2CDC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4" y="1"/>
            <a:ext cx="12192000" cy="681483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A3CC2-C173-4466-A134-BA2B0A321664}"/>
              </a:ext>
            </a:extLst>
          </p:cNvPr>
          <p:cNvSpPr txBox="1"/>
          <p:nvPr/>
        </p:nvSpPr>
        <p:spPr>
          <a:xfrm>
            <a:off x="0" y="-139959"/>
            <a:ext cx="12325739" cy="97038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59DD1E-10B8-4071-B110-ADF43D659C8A}"/>
              </a:ext>
            </a:extLst>
          </p:cNvPr>
          <p:cNvCxnSpPr>
            <a:cxnSpLocks/>
          </p:cNvCxnSpPr>
          <p:nvPr/>
        </p:nvCxnSpPr>
        <p:spPr>
          <a:xfrm flipH="1" flipV="1">
            <a:off x="3225283" y="4075552"/>
            <a:ext cx="519403" cy="13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9D0F24-A6B0-45FC-B21E-A5B0D5EA8EE3}"/>
              </a:ext>
            </a:extLst>
          </p:cNvPr>
          <p:cNvCxnSpPr>
            <a:cxnSpLocks/>
          </p:cNvCxnSpPr>
          <p:nvPr/>
        </p:nvCxnSpPr>
        <p:spPr>
          <a:xfrm flipH="1" flipV="1">
            <a:off x="3455438" y="5461520"/>
            <a:ext cx="547395" cy="13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FBC6443A-B867-42CB-8915-7043BB558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2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83"/>
    </mc:Choice>
    <mc:Fallback>
      <p:transition spd="slow" advTm="4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284205" y="248477"/>
            <a:ext cx="1173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0"/>
                    </a:prstClr>
                  </a:outerShdw>
                </a:effectLst>
                <a:latin typeface="Century Gothic" panose="020B0502020202020204" pitchFamily="34" charset="0"/>
              </a:rPr>
              <a:t>LEARNING OUTCOMES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4A80C-A34B-C446-8679-7E9E195D6B77}"/>
              </a:ext>
            </a:extLst>
          </p:cNvPr>
          <p:cNvSpPr txBox="1"/>
          <p:nvPr/>
        </p:nvSpPr>
        <p:spPr>
          <a:xfrm>
            <a:off x="284204" y="1772476"/>
            <a:ext cx="305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Smaller Title or Accent  Image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86D8D-217F-4E7B-9DC7-7BBE19D69985}"/>
              </a:ext>
            </a:extLst>
          </p:cNvPr>
          <p:cNvSpPr txBox="1"/>
          <p:nvPr/>
        </p:nvSpPr>
        <p:spPr>
          <a:xfrm>
            <a:off x="97593" y="1889878"/>
            <a:ext cx="91182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Identify the District’s approval process for parent organizations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Identify the type of parent organizations recognized by the District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Identify the role and why parent organizations are important to our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Identify resources for school staff and parent groups</a:t>
            </a:r>
          </a:p>
          <a:p>
            <a:pPr lvl="0"/>
            <a:endParaRPr lang="en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Audio 20">
            <a:hlinkClick r:id="" action="ppaction://media"/>
            <a:extLst>
              <a:ext uri="{FF2B5EF4-FFF2-40B4-BE49-F238E27FC236}">
                <a16:creationId xmlns:a16="http://schemas.microsoft.com/office/drawing/2014/main" id="{85D2B727-4376-476C-8C7A-AA45DA59B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5999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1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CFA408-F25E-0341-8AFA-B8E3A4CE5E8E}"/>
              </a:ext>
            </a:extLst>
          </p:cNvPr>
          <p:cNvSpPr txBox="1"/>
          <p:nvPr/>
        </p:nvSpPr>
        <p:spPr>
          <a:xfrm>
            <a:off x="172995" y="281790"/>
            <a:ext cx="626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0"/>
                    </a:prstClr>
                  </a:outerShdw>
                </a:effectLst>
                <a:latin typeface="Century Gothic" panose="020B0502020202020204" pitchFamily="34" charset="0"/>
              </a:rPr>
              <a:t>FACE Contact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A18F0C-9D1F-D548-A4C8-A56F07DBE6F2}"/>
              </a:ext>
            </a:extLst>
          </p:cNvPr>
          <p:cNvSpPr txBox="1"/>
          <p:nvPr/>
        </p:nvSpPr>
        <p:spPr>
          <a:xfrm>
            <a:off x="0" y="2593265"/>
            <a:ext cx="70615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Address: 160 S. Hollywood St, Rm 164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Phone: 416-7600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Website: </a:t>
            </a:r>
            <a:r>
              <a:rPr lang="en-US" sz="2800" dirty="0"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http://www.scsk12.org/face/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Email: scsface@scsk12.org               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                      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          Social Media: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Screen Shot 2018-03-12 at 4.13.45 PM.png">
            <a:extLst>
              <a:ext uri="{FF2B5EF4-FFF2-40B4-BE49-F238E27FC236}">
                <a16:creationId xmlns:a16="http://schemas.microsoft.com/office/drawing/2014/main" id="{7136D31C-5F45-40D9-A34B-4635CE1EE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00" y="188843"/>
            <a:ext cx="3954161" cy="42638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55C2BA-1E8D-4BB7-B5D9-A1CB56954E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0" t="25313" r="114" b="12429"/>
          <a:stretch/>
        </p:blipFill>
        <p:spPr>
          <a:xfrm>
            <a:off x="698172" y="5168392"/>
            <a:ext cx="2832624" cy="1513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1EAAF5-655D-4841-AB27-AE8221CC5F65}"/>
              </a:ext>
            </a:extLst>
          </p:cNvPr>
          <p:cNvSpPr/>
          <p:nvPr/>
        </p:nvSpPr>
        <p:spPr>
          <a:xfrm>
            <a:off x="1383289" y="5250738"/>
            <a:ext cx="1919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00" b="1" dirty="0">
                <a:cs typeface="Calibri"/>
              </a:rPr>
              <a:t>@EmpowerSCS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085077-82B8-4F74-8D83-A37144DC6FD7}"/>
              </a:ext>
            </a:extLst>
          </p:cNvPr>
          <p:cNvSpPr/>
          <p:nvPr/>
        </p:nvSpPr>
        <p:spPr>
          <a:xfrm>
            <a:off x="1703630" y="5758552"/>
            <a:ext cx="119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b="1" dirty="0">
                <a:cs typeface="Calibri"/>
              </a:rPr>
              <a:t>@FACESCS</a:t>
            </a:r>
            <a:endParaRPr lang="en-US" dirty="0"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443BB-826B-4123-A08F-BAB77695995D}"/>
              </a:ext>
            </a:extLst>
          </p:cNvPr>
          <p:cNvSpPr/>
          <p:nvPr/>
        </p:nvSpPr>
        <p:spPr>
          <a:xfrm>
            <a:off x="1703631" y="6220181"/>
            <a:ext cx="119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b="1" dirty="0">
                <a:cs typeface="Calibri"/>
              </a:rPr>
              <a:t>@FACESCS</a:t>
            </a:r>
            <a:endParaRPr lang="en-US" dirty="0">
              <a:cs typeface="Calibri"/>
            </a:endParaRPr>
          </a:p>
        </p:txBody>
      </p:sp>
      <p:pic>
        <p:nvPicPr>
          <p:cNvPr id="12" name="Audio 4">
            <a:hlinkClick r:id="" action="ppaction://media"/>
            <a:extLst>
              <a:ext uri="{FF2B5EF4-FFF2-40B4-BE49-F238E27FC236}">
                <a16:creationId xmlns:a16="http://schemas.microsoft.com/office/drawing/2014/main" id="{07F4B159-C74C-4F3F-AB9B-1F2CA1FF7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8369" y="5638418"/>
            <a:ext cx="609600" cy="6096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94E5CAB-86CC-486A-8DC9-B54084C4FC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676" y="928121"/>
            <a:ext cx="2186608" cy="23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Registration Period for Parent Organizations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F5EF4-AB01-476E-AAD7-7422EB265736}"/>
              </a:ext>
            </a:extLst>
          </p:cNvPr>
          <p:cNvSpPr txBox="1"/>
          <p:nvPr/>
        </p:nvSpPr>
        <p:spPr>
          <a:xfrm>
            <a:off x="-571688" y="2253546"/>
            <a:ext cx="117671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July 1-September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3122393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Parent Organizations Are Important!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4A80C-A34B-C446-8679-7E9E195D6B77}"/>
              </a:ext>
            </a:extLst>
          </p:cNvPr>
          <p:cNvSpPr txBox="1"/>
          <p:nvPr/>
        </p:nvSpPr>
        <p:spPr>
          <a:xfrm>
            <a:off x="284204" y="1772476"/>
            <a:ext cx="305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Smaller Title or Accent  Image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A8ECA-D7C4-4DC5-9BE0-35373E019787}"/>
              </a:ext>
            </a:extLst>
          </p:cNvPr>
          <p:cNvSpPr txBox="1"/>
          <p:nvPr/>
        </p:nvSpPr>
        <p:spPr>
          <a:xfrm>
            <a:off x="97593" y="1860230"/>
            <a:ext cx="8619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Support the educational programs and extracurricular activities of the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Encourage parents’ involvement in their individual children’s lives, education, class, and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Provide feedback and suggestions for school programs</a:t>
            </a:r>
          </a:p>
        </p:txBody>
      </p:sp>
      <p:pic>
        <p:nvPicPr>
          <p:cNvPr id="7" name="Audio 10">
            <a:hlinkClick r:id="" action="ppaction://media"/>
            <a:extLst>
              <a:ext uri="{FF2B5EF4-FFF2-40B4-BE49-F238E27FC236}">
                <a16:creationId xmlns:a16="http://schemas.microsoft.com/office/drawing/2014/main" id="{FF28C748-68E7-4C25-A571-E04F2B321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7441" y="5868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Parent Organizations Are Important!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4A80C-A34B-C446-8679-7E9E195D6B77}"/>
              </a:ext>
            </a:extLst>
          </p:cNvPr>
          <p:cNvSpPr txBox="1"/>
          <p:nvPr/>
        </p:nvSpPr>
        <p:spPr>
          <a:xfrm>
            <a:off x="284204" y="1772476"/>
            <a:ext cx="305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Smaller Title or Accent  Image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A8ECA-D7C4-4DC5-9BE0-35373E019787}"/>
              </a:ext>
            </a:extLst>
          </p:cNvPr>
          <p:cNvSpPr txBox="1"/>
          <p:nvPr/>
        </p:nvSpPr>
        <p:spPr>
          <a:xfrm>
            <a:off x="97593" y="1772476"/>
            <a:ext cx="8619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Organize fundraising efforts to support additional programs, equipment, and services not covered in the school budget</a:t>
            </a:r>
          </a:p>
        </p:txBody>
      </p:sp>
      <p:pic>
        <p:nvPicPr>
          <p:cNvPr id="8" name="Audio 11">
            <a:hlinkClick r:id="" action="ppaction://media"/>
            <a:extLst>
              <a:ext uri="{FF2B5EF4-FFF2-40B4-BE49-F238E27FC236}">
                <a16:creationId xmlns:a16="http://schemas.microsoft.com/office/drawing/2014/main" id="{BD47F1FE-22C6-4254-80D8-E2CCA7F2A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5820" y="5837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Types of Parent Organizations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3AC46-EFB2-4C2C-AEB0-62A0C5C0EE9E}"/>
              </a:ext>
            </a:extLst>
          </p:cNvPr>
          <p:cNvSpPr txBox="1"/>
          <p:nvPr/>
        </p:nvSpPr>
        <p:spPr>
          <a:xfrm>
            <a:off x="5032441" y="2032280"/>
            <a:ext cx="3837987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Parent Organizations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B7EDE-3591-4409-A1F1-D34FD9C673C8}"/>
              </a:ext>
            </a:extLst>
          </p:cNvPr>
          <p:cNvSpPr txBox="1"/>
          <p:nvPr/>
        </p:nvSpPr>
        <p:spPr>
          <a:xfrm>
            <a:off x="768110" y="2032280"/>
            <a:ext cx="255084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Booster Clubs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9B544D-52AD-4E40-B4C2-428C8B963DD2}"/>
              </a:ext>
            </a:extLst>
          </p:cNvPr>
          <p:cNvSpPr txBox="1">
            <a:spLocks/>
          </p:cNvSpPr>
          <p:nvPr/>
        </p:nvSpPr>
        <p:spPr>
          <a:xfrm>
            <a:off x="4914481" y="2556358"/>
            <a:ext cx="4073909" cy="27243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organized volunteer group of parents authorized by the District whose primary purpose is to promote the entire school through organized efforts and activities</a:t>
            </a:r>
          </a:p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95BAB3F-24C0-4B44-9D49-462B1D67DB80}"/>
              </a:ext>
            </a:extLst>
          </p:cNvPr>
          <p:cNvSpPr txBox="1">
            <a:spLocks/>
          </p:cNvSpPr>
          <p:nvPr/>
        </p:nvSpPr>
        <p:spPr>
          <a:xfrm>
            <a:off x="0" y="2555500"/>
            <a:ext cx="4794631" cy="3303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organized volunteer group of parents, adult community members, and/or staff authorized by the District to provide fundraising and other services in support of a school-recognized club, sports team, band, or organization</a:t>
            </a:r>
          </a:p>
          <a:p>
            <a:endParaRPr lang="en-US" dirty="0"/>
          </a:p>
        </p:txBody>
      </p:sp>
      <p:pic>
        <p:nvPicPr>
          <p:cNvPr id="11" name="Audio 55">
            <a:hlinkClick r:id="" action="ppaction://media"/>
            <a:extLst>
              <a:ext uri="{FF2B5EF4-FFF2-40B4-BE49-F238E27FC236}">
                <a16:creationId xmlns:a16="http://schemas.microsoft.com/office/drawing/2014/main" id="{3777CA8E-5639-4888-9DA8-D1521D9B2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0828" y="5940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4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build="p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What’s The Difference?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4A80C-A34B-C446-8679-7E9E195D6B77}"/>
              </a:ext>
            </a:extLst>
          </p:cNvPr>
          <p:cNvSpPr txBox="1"/>
          <p:nvPr/>
        </p:nvSpPr>
        <p:spPr>
          <a:xfrm>
            <a:off x="284204" y="1772476"/>
            <a:ext cx="305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Smaller Title or Accent  Image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6FBFB-EA37-4C31-9884-DDF612EF799F}"/>
              </a:ext>
            </a:extLst>
          </p:cNvPr>
          <p:cNvSpPr txBox="1"/>
          <p:nvPr/>
        </p:nvSpPr>
        <p:spPr>
          <a:xfrm>
            <a:off x="420796" y="1772604"/>
            <a:ext cx="241571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Parent Teacher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Organization (PTO)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C2EC1-1798-4DDB-9D7C-C3DD031D1577}"/>
              </a:ext>
            </a:extLst>
          </p:cNvPr>
          <p:cNvSpPr txBox="1"/>
          <p:nvPr/>
        </p:nvSpPr>
        <p:spPr>
          <a:xfrm>
            <a:off x="3471259" y="1772604"/>
            <a:ext cx="232405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Parent Teachers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Association (PTA)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36904-FC3E-44ED-81B6-10F401DB6D2A}"/>
              </a:ext>
            </a:extLst>
          </p:cNvPr>
          <p:cNvSpPr txBox="1"/>
          <p:nvPr/>
        </p:nvSpPr>
        <p:spPr>
          <a:xfrm>
            <a:off x="6454060" y="1811871"/>
            <a:ext cx="2811238" cy="6771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Parent Teacher Student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Association (PTSA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73CCA5-FBC2-4806-8F4F-A4948891C721}"/>
              </a:ext>
            </a:extLst>
          </p:cNvPr>
          <p:cNvSpPr txBox="1">
            <a:spLocks/>
          </p:cNvSpPr>
          <p:nvPr/>
        </p:nvSpPr>
        <p:spPr>
          <a:xfrm>
            <a:off x="152402" y="2557306"/>
            <a:ext cx="3114603" cy="2709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Not part of a national network and not required to pay dues to a state or national organization</a:t>
            </a:r>
          </a:p>
          <a:p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Can focus on issues that relate to the community and  school</a:t>
            </a:r>
          </a:p>
          <a:p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Provides volunteer opportunities to support schools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0D8639D-D74E-47E4-B307-631C5447B189}"/>
              </a:ext>
            </a:extLst>
          </p:cNvPr>
          <p:cNvSpPr txBox="1">
            <a:spLocks/>
          </p:cNvSpPr>
          <p:nvPr/>
        </p:nvSpPr>
        <p:spPr>
          <a:xfrm>
            <a:off x="3173699" y="2518540"/>
            <a:ext cx="3114603" cy="34926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 national headquarters</a:t>
            </a:r>
          </a:p>
          <a:p>
            <a:pPr marL="169863" indent="-169863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Local PTAs pay dues to a national office; may join a national initiative; advocate for schools</a:t>
            </a:r>
          </a:p>
          <a:p>
            <a:pPr marL="169863" indent="-169863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Has a broader mission of advocating for children;  utilizes state and national networks</a:t>
            </a:r>
          </a:p>
          <a:p>
            <a:pPr marL="169863" indent="-169863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Local PTA’s have access to  resources and partnerships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A8A9381-237B-44B3-9571-98618B5AC9AF}"/>
              </a:ext>
            </a:extLst>
          </p:cNvPr>
          <p:cNvSpPr txBox="1">
            <a:spLocks/>
          </p:cNvSpPr>
          <p:nvPr/>
        </p:nvSpPr>
        <p:spPr>
          <a:xfrm>
            <a:off x="6454060" y="2557306"/>
            <a:ext cx="2911151" cy="270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Not part of a national network and not required to pay dues to a state or national organization</a:t>
            </a:r>
          </a:p>
          <a:p>
            <a:pPr marL="169863" indent="-169863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Can focus on issues that relate to the community and school</a:t>
            </a:r>
          </a:p>
          <a:p>
            <a:pPr marL="169863" indent="-169863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Students are permitted and encouraged to hold leadership roles</a:t>
            </a:r>
          </a:p>
        </p:txBody>
      </p:sp>
      <p:pic>
        <p:nvPicPr>
          <p:cNvPr id="13" name="Audio 25">
            <a:hlinkClick r:id="" action="ppaction://media"/>
            <a:extLst>
              <a:ext uri="{FF2B5EF4-FFF2-40B4-BE49-F238E27FC236}">
                <a16:creationId xmlns:a16="http://schemas.microsoft.com/office/drawing/2014/main" id="{6FB851C6-36BB-427E-B766-8143B9FF5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34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Quick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D453B-0C6F-46A5-A7E9-CABB7AA1B5C8}"/>
              </a:ext>
            </a:extLst>
          </p:cNvPr>
          <p:cNvSpPr txBox="1"/>
          <p:nvPr/>
        </p:nvSpPr>
        <p:spPr>
          <a:xfrm>
            <a:off x="268703" y="2278577"/>
            <a:ext cx="83485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Importance of parent organization to the ecosystem or our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Role of parent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Differences (name &amp; type) between parent organizations and booster clubs</a:t>
            </a:r>
          </a:p>
        </p:txBody>
      </p:sp>
      <p:pic>
        <p:nvPicPr>
          <p:cNvPr id="10" name="Audio 21">
            <a:hlinkClick r:id="" action="ppaction://media"/>
            <a:extLst>
              <a:ext uri="{FF2B5EF4-FFF2-40B4-BE49-F238E27FC236}">
                <a16:creationId xmlns:a16="http://schemas.microsoft.com/office/drawing/2014/main" id="{E3B339B9-BA00-4675-94C3-7CAD22DC0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9486" y="5949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6D564-A52F-D844-BE0A-FAAC66F11D1B}"/>
              </a:ext>
            </a:extLst>
          </p:cNvPr>
          <p:cNvSpPr txBox="1"/>
          <p:nvPr/>
        </p:nvSpPr>
        <p:spPr>
          <a:xfrm>
            <a:off x="97593" y="313791"/>
            <a:ext cx="1042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Family Engagement Policy (7009)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9F327-2B6C-474C-AC59-FF8B1B78F3EB}"/>
              </a:ext>
            </a:extLst>
          </p:cNvPr>
          <p:cNvSpPr txBox="1"/>
          <p:nvPr/>
        </p:nvSpPr>
        <p:spPr>
          <a:xfrm>
            <a:off x="97593" y="1879091"/>
            <a:ext cx="8393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Each school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shall be required to have a parent organization that </a:t>
            </a:r>
            <a:r>
              <a:rPr lang="en-US" sz="28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may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include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but is not limited to a Parent Teacher Association (PTA); Parent Teacher Student Association (PTSA); Parents (Partners) in Education (PIE); and Parent Teacher Organization (PTO)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Parent organizations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MUST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register annually</a:t>
            </a:r>
          </a:p>
          <a:p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Audio 10">
            <a:hlinkClick r:id="" action="ppaction://media"/>
            <a:extLst>
              <a:ext uri="{FF2B5EF4-FFF2-40B4-BE49-F238E27FC236}">
                <a16:creationId xmlns:a16="http://schemas.microsoft.com/office/drawing/2014/main" id="{8124D581-1A02-4DF1-A88F-2699738A7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0784" y="5977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8445</TotalTime>
  <Words>1022</Words>
  <Application>Microsoft Office PowerPoint</Application>
  <PresentationFormat>Widescreen</PresentationFormat>
  <Paragraphs>120</Paragraphs>
  <Slides>31</Slides>
  <Notes>0</Notes>
  <HiddenSlides>0</HiddenSlides>
  <MMClips>28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Docs Required for a First Time SSO</vt:lpstr>
      <vt:lpstr>Tennessee Non-Profit Corporation</vt:lpstr>
      <vt:lpstr>Charitable Foundation</vt:lpstr>
      <vt:lpstr>Annual Report: TN Non-Profit Corporation</vt:lpstr>
      <vt:lpstr>Docs Required for Returning SSO</vt:lpstr>
      <vt:lpstr>Annual Financial Report</vt:lpstr>
      <vt:lpstr>Meeting Minutes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P PACHUCKI</dc:creator>
  <cp:lastModifiedBy>DWAYNE J SCOTT</cp:lastModifiedBy>
  <cp:revision>24</cp:revision>
  <dcterms:created xsi:type="dcterms:W3CDTF">2021-01-13T15:17:27Z</dcterms:created>
  <dcterms:modified xsi:type="dcterms:W3CDTF">2022-04-05T15:06:31Z</dcterms:modified>
</cp:coreProperties>
</file>