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E114C3-A411-47F5-8DB3-B08489F594F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5CC19F-8D9D-4441-9445-2740A2CEDF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PowerPoint_Presentation1.ppt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155casadap/casadap/req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347112"/>
              </p:ext>
            </p:extLst>
          </p:nvPr>
        </p:nvGraphicFramePr>
        <p:xfrm>
          <a:off x="0" y="0"/>
          <a:ext cx="9142678" cy="6856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resentation" r:id="rId4" imgW="4154322" imgH="3116652" progId="PowerPoint.Show.12">
                  <p:embed/>
                </p:oleObj>
              </mc:Choice>
              <mc:Fallback>
                <p:oleObj name="Presentation" r:id="rId4" imgW="4154322" imgH="311665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2678" cy="6856214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92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Department Approvals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5492404"/>
              </p:ext>
            </p:extLst>
          </p:nvPr>
        </p:nvGraphicFramePr>
        <p:xfrm>
          <a:off x="609600" y="1524000"/>
          <a:ext cx="81534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Department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Approvals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Information Technology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 and</a:t>
                      </a:r>
                      <a:r>
                        <a:rPr lang="en-US" sz="2000" baseline="0" dirty="0" smtClean="0"/>
                        <a:t> technology purchases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Facilities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Repairs,</a:t>
                      </a:r>
                      <a:r>
                        <a:rPr lang="en-US" sz="2000" baseline="0" dirty="0" smtClean="0"/>
                        <a:t> maintenance, cabling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Long-term financial commitments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Federal Programs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Grant</a:t>
                      </a:r>
                      <a:r>
                        <a:rPr lang="en-US" sz="2000" baseline="0" dirty="0" smtClean="0"/>
                        <a:t> funded purchases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Curriculum and Instruction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Curriculum resources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Risk Management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Insurance, Indemnity and Risk Issues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Security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Criminal Background Checks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Community Resources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 of SCS facilities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Communications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Film</a:t>
                      </a:r>
                      <a:r>
                        <a:rPr lang="en-US" sz="2000" baseline="0" dirty="0" smtClean="0"/>
                        <a:t> requests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Procurement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Bidding issues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General Counsel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Legal liability </a:t>
                      </a:r>
                      <a:r>
                        <a:rPr lang="en-US" sz="2000" baseline="0" dirty="0" smtClean="0"/>
                        <a:t>issues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7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Signatory Authority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3508594"/>
              </p:ext>
            </p:extLst>
          </p:nvPr>
        </p:nvGraphicFramePr>
        <p:xfrm>
          <a:off x="609600" y="1752600"/>
          <a:ext cx="8153400" cy="40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65369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Contract Amount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Contract Initiator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Contract Signer</a:t>
                      </a:r>
                      <a:endParaRPr lang="en-US" sz="2400" dirty="0"/>
                    </a:p>
                  </a:txBody>
                  <a:tcPr/>
                </a:tc>
              </a:tr>
              <a:tr h="11283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Up to $5,000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Principal or Budgetary Manager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Principal</a:t>
                      </a:r>
                      <a:r>
                        <a:rPr lang="en-US" sz="2400" baseline="0" dirty="0" smtClean="0"/>
                        <a:t> or Director or above</a:t>
                      </a:r>
                      <a:endParaRPr lang="en-US" sz="2400" dirty="0"/>
                    </a:p>
                  </a:txBody>
                  <a:tcPr/>
                </a:tc>
              </a:tr>
              <a:tr h="11283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$5,001</a:t>
                      </a:r>
                      <a:r>
                        <a:rPr lang="en-US" sz="2400" baseline="0" dirty="0" smtClean="0"/>
                        <a:t> to $99,999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Principal</a:t>
                      </a:r>
                      <a:r>
                        <a:rPr lang="en-US" sz="2400" baseline="0" dirty="0" smtClean="0"/>
                        <a:t> or Budgetary Manager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Superintendent</a:t>
                      </a:r>
                      <a:endParaRPr lang="en-US" sz="2400" dirty="0"/>
                    </a:p>
                  </a:txBody>
                  <a:tcPr/>
                </a:tc>
              </a:tr>
              <a:tr h="11283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$100,000 or above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Director</a:t>
                      </a:r>
                      <a:r>
                        <a:rPr lang="en-US" sz="2400" baseline="0" dirty="0" smtClean="0"/>
                        <a:t> or above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Superintendent and</a:t>
                      </a:r>
                      <a:r>
                        <a:rPr lang="en-US" sz="2400" baseline="0" dirty="0" smtClean="0"/>
                        <a:t> Board Chairman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9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School-Based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/>
          <a:lstStyle/>
          <a:p>
            <a:r>
              <a:rPr lang="en-US" sz="2000" dirty="0" smtClean="0"/>
              <a:t>Copiers and other equipment leasing</a:t>
            </a:r>
          </a:p>
          <a:p>
            <a:r>
              <a:rPr lang="en-US" sz="2000" dirty="0" smtClean="0"/>
              <a:t>In-School Activities (Tutoring, Mentoring, etc.)</a:t>
            </a:r>
          </a:p>
          <a:p>
            <a:r>
              <a:rPr lang="en-US" sz="2000" dirty="0" smtClean="0"/>
              <a:t>Performances (Magic Shows, Memphis Opera, etc.)</a:t>
            </a:r>
          </a:p>
          <a:p>
            <a:r>
              <a:rPr lang="en-US" sz="2000" dirty="0" smtClean="0"/>
              <a:t>Speakers</a:t>
            </a:r>
          </a:p>
          <a:p>
            <a:r>
              <a:rPr lang="en-US" sz="2000" dirty="0" smtClean="0"/>
              <a:t>Professional Development</a:t>
            </a:r>
          </a:p>
          <a:p>
            <a:r>
              <a:rPr lang="en-US" sz="2000" dirty="0" smtClean="0"/>
              <a:t>After School Activities (Ballet, Karate, Acting, etc.)</a:t>
            </a:r>
          </a:p>
          <a:p>
            <a:r>
              <a:rPr lang="en-US" sz="2000" dirty="0" smtClean="0"/>
              <a:t>Special Activity or Tuition Services (Cheer Coaching, Chess Coaching)</a:t>
            </a:r>
          </a:p>
          <a:p>
            <a:r>
              <a:rPr lang="en-US" sz="2000" dirty="0" smtClean="0"/>
              <a:t>Facility Services (landscaping, painting, charter bus)</a:t>
            </a:r>
          </a:p>
          <a:p>
            <a:r>
              <a:rPr lang="en-US" sz="2000" dirty="0" smtClean="0"/>
              <a:t>Sponsorship/Advertising/Vending</a:t>
            </a:r>
          </a:p>
          <a:p>
            <a:r>
              <a:rPr lang="en-US" sz="2000" dirty="0" smtClean="0"/>
              <a:t>Recreation Rentals (bouncers, Game Truck, etc.)</a:t>
            </a:r>
          </a:p>
          <a:p>
            <a:r>
              <a:rPr lang="en-US" sz="2000" dirty="0" smtClean="0"/>
              <a:t>Senior Class contracts (pictures, rings, yearbooks, etc.)</a:t>
            </a:r>
          </a:p>
          <a:p>
            <a:r>
              <a:rPr lang="en-US" sz="2000" dirty="0" smtClean="0"/>
              <a:t>Web-based software (Assessments, Curriculum Resources, Teacher resources)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Box 6"/>
          <p:cNvSpPr txBox="1"/>
          <p:nvPr/>
        </p:nvSpPr>
        <p:spPr>
          <a:xfrm>
            <a:off x="2362200" y="2057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Answers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17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Guides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Policy 2006</a:t>
            </a:r>
          </a:p>
          <a:p>
            <a:pPr lvl="1"/>
            <a:r>
              <a:rPr lang="en-US" dirty="0" smtClean="0"/>
              <a:t>Requirements for Written Contracts are Required</a:t>
            </a:r>
          </a:p>
          <a:p>
            <a:pPr lvl="1"/>
            <a:r>
              <a:rPr lang="en-US" dirty="0" smtClean="0"/>
              <a:t>Requirements for Board Approval</a:t>
            </a:r>
          </a:p>
          <a:p>
            <a:pPr lvl="1"/>
            <a:r>
              <a:rPr lang="en-US" dirty="0" smtClean="0"/>
              <a:t>Signature Authority</a:t>
            </a:r>
          </a:p>
          <a:p>
            <a:r>
              <a:rPr lang="en-US" dirty="0" smtClean="0"/>
              <a:t>Policy 2012</a:t>
            </a:r>
          </a:p>
          <a:p>
            <a:pPr lvl="1"/>
            <a:r>
              <a:rPr lang="en-US" dirty="0" smtClean="0"/>
              <a:t>Requirements for a formal Procurement</a:t>
            </a:r>
          </a:p>
          <a:p>
            <a:r>
              <a:rPr lang="en-US" dirty="0" smtClean="0"/>
              <a:t>Policy 2013</a:t>
            </a:r>
          </a:p>
          <a:p>
            <a:pPr lvl="1"/>
            <a:r>
              <a:rPr lang="en-US" dirty="0" smtClean="0"/>
              <a:t>Special Requirements for Professional Services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Requirements for Written Contracts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8092260"/>
              </p:ext>
            </p:extLst>
          </p:nvPr>
        </p:nvGraphicFramePr>
        <p:xfrm>
          <a:off x="609600" y="1752600"/>
          <a:ext cx="81534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9850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Real Estate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No Cost Contracts involving Liability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8507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Construction, Repairs, 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Charter School Agreements</a:t>
                      </a:r>
                      <a:endParaRPr lang="en-US" dirty="0"/>
                    </a:p>
                  </a:txBody>
                  <a:tcPr/>
                </a:tc>
              </a:tr>
              <a:tr h="758004">
                <a:tc>
                  <a:txBody>
                    <a:bodyPr/>
                    <a:lstStyle/>
                    <a:p>
                      <a:r>
                        <a:rPr lang="en-US" dirty="0" smtClean="0"/>
                        <a:t>Use of SCS 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 Leases (but not</a:t>
                      </a:r>
                      <a:r>
                        <a:rPr lang="en-US" baseline="0" dirty="0" smtClean="0"/>
                        <a:t> short-term rentals)</a:t>
                      </a:r>
                      <a:endParaRPr lang="en-US" dirty="0"/>
                    </a:p>
                  </a:txBody>
                  <a:tcPr/>
                </a:tc>
              </a:tr>
              <a:tr h="660730">
                <a:tc>
                  <a:txBody>
                    <a:bodyPr/>
                    <a:lstStyle/>
                    <a:p>
                      <a:r>
                        <a:rPr lang="en-US" dirty="0" smtClean="0"/>
                        <a:t>Non-professional Services on SCS premises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Services</a:t>
                      </a:r>
                      <a:endParaRPr lang="en-US" dirty="0"/>
                    </a:p>
                  </a:txBody>
                  <a:tcPr/>
                </a:tc>
              </a:tr>
              <a:tr h="498507">
                <a:tc>
                  <a:txBody>
                    <a:bodyPr/>
                    <a:lstStyle/>
                    <a:p>
                      <a:r>
                        <a:rPr lang="en-US" dirty="0" smtClean="0"/>
                        <a:t>Sponsorships, Grants, Donations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</a:tr>
              <a:tr h="498507">
                <a:tc>
                  <a:txBody>
                    <a:bodyPr/>
                    <a:lstStyle/>
                    <a:p>
                      <a:r>
                        <a:rPr lang="en-US" dirty="0" smtClean="0"/>
                        <a:t>Master Contracts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 (but not off-the-shelf)</a:t>
                      </a:r>
                      <a:endParaRPr lang="en-US" dirty="0"/>
                    </a:p>
                  </a:txBody>
                  <a:tcPr/>
                </a:tc>
              </a:tr>
              <a:tr h="660730"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 Purchases requiring installation</a:t>
                      </a:r>
                      <a:r>
                        <a:rPr lang="en-US" baseline="0" dirty="0" smtClean="0"/>
                        <a:t> on SCS premises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Intergovernmental</a:t>
                      </a:r>
                      <a:r>
                        <a:rPr lang="en-US" baseline="0" dirty="0" smtClean="0"/>
                        <a:t> Agreements</a:t>
                      </a:r>
                      <a:endParaRPr lang="en-US" dirty="0"/>
                    </a:p>
                  </a:txBody>
                  <a:tcPr/>
                </a:tc>
              </a:tr>
              <a:tr h="498507">
                <a:tc>
                  <a:txBody>
                    <a:bodyPr/>
                    <a:lstStyle/>
                    <a:p>
                      <a:r>
                        <a:rPr lang="en-US" dirty="0" smtClean="0"/>
                        <a:t>Memoranda</a:t>
                      </a:r>
                      <a:r>
                        <a:rPr lang="en-US" baseline="0" dirty="0" smtClean="0"/>
                        <a:t> of Understanding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Memoranda</a:t>
                      </a:r>
                      <a:r>
                        <a:rPr lang="en-US" baseline="0" dirty="0" smtClean="0"/>
                        <a:t> of Agreement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32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Board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  <a:noFill/>
        </p:spPr>
        <p:txBody>
          <a:bodyPr/>
          <a:lstStyle/>
          <a:p>
            <a:r>
              <a:rPr lang="en-US" dirty="0" smtClean="0"/>
              <a:t>Board Approval Required</a:t>
            </a:r>
          </a:p>
          <a:p>
            <a:pPr lvl="1"/>
            <a:r>
              <a:rPr lang="en-US" dirty="0" smtClean="0"/>
              <a:t>Contracts Valued at $100,000 and above</a:t>
            </a:r>
          </a:p>
          <a:p>
            <a:pPr lvl="1"/>
            <a:r>
              <a:rPr lang="en-US" dirty="0" smtClean="0"/>
              <a:t>Real Estate transfers (sale or lease)</a:t>
            </a:r>
          </a:p>
          <a:p>
            <a:pPr lvl="1"/>
            <a:r>
              <a:rPr lang="en-US" dirty="0" smtClean="0"/>
              <a:t>Sponsorships that are exclusive and Naming Rights Agreements</a:t>
            </a:r>
          </a:p>
          <a:p>
            <a:pPr lvl="1"/>
            <a:r>
              <a:rPr lang="en-US" dirty="0" smtClean="0"/>
              <a:t>Contracts for term longer than a year</a:t>
            </a:r>
          </a:p>
          <a:p>
            <a:r>
              <a:rPr lang="en-US" dirty="0" smtClean="0"/>
              <a:t>Board Notification</a:t>
            </a:r>
          </a:p>
          <a:p>
            <a:pPr lvl="1"/>
            <a:r>
              <a:rPr lang="en-US" dirty="0" smtClean="0"/>
              <a:t>Contracts valued between $25,000 and $99,999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Requirements, Cont’d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6667820"/>
              </p:ext>
            </p:extLst>
          </p:nvPr>
        </p:nvGraphicFramePr>
        <p:xfrm>
          <a:off x="609600" y="1600200"/>
          <a:ext cx="81534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Required to Submit Contracts to the Board</a:t>
                      </a:r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 Goal Served</a:t>
                      </a:r>
                      <a:endParaRPr 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Measurable Outcomes Expected</a:t>
                      </a:r>
                      <a:endParaRPr 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r>
                        <a:rPr lang="en-US" baseline="0" dirty="0" smtClean="0"/>
                        <a:t> for previous three years, where applicable</a:t>
                      </a:r>
                      <a:endParaRPr 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 of expected benefits</a:t>
                      </a:r>
                      <a:endParaRPr 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Options for Addressing the Need</a:t>
                      </a:r>
                      <a:endParaRPr 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Sustainability</a:t>
                      </a:r>
                      <a:r>
                        <a:rPr lang="en-US" baseline="0" dirty="0" smtClean="0"/>
                        <a:t> Plan</a:t>
                      </a:r>
                      <a:endParaRPr 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Plan</a:t>
                      </a:r>
                      <a:endParaRPr 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Adverse</a:t>
                      </a:r>
                      <a:r>
                        <a:rPr lang="en-US" baseline="0" dirty="0" smtClean="0"/>
                        <a:t> Impact on students or District if not approved at level requested</a:t>
                      </a:r>
                      <a:endParaRPr 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and Description of Staff</a:t>
                      </a:r>
                      <a:r>
                        <a:rPr lang="en-US" baseline="0" dirty="0" smtClean="0"/>
                        <a:t> positions to be created, where applicable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How to Initiate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  <a:noFill/>
        </p:spPr>
        <p:txBody>
          <a:bodyPr>
            <a:normAutofit fontScale="25000" lnSpcReduction="20000"/>
          </a:bodyPr>
          <a:lstStyle/>
          <a:p>
            <a:pPr marL="342900" lvl="1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9600" dirty="0" smtClean="0"/>
              <a:t>Enter an Electronic Contract Request</a:t>
            </a:r>
          </a:p>
          <a:p>
            <a:pPr marL="1074420" lvl="2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9300" dirty="0" smtClean="0"/>
              <a:t>Contract Request Portal (</a:t>
            </a:r>
            <a:r>
              <a:rPr lang="en-US" sz="9300" dirty="0" smtClean="0">
                <a:hlinkClick r:id="rId2"/>
              </a:rPr>
              <a:t>http://155casadap/casadap/req/</a:t>
            </a:r>
            <a:r>
              <a:rPr lang="en-US" sz="9300" dirty="0" smtClean="0"/>
              <a:t>)</a:t>
            </a:r>
          </a:p>
          <a:p>
            <a:pPr marL="1074420" lvl="2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9300" dirty="0" smtClean="0"/>
              <a:t>Use the SCS computer username and password to log on</a:t>
            </a:r>
          </a:p>
          <a:p>
            <a:pPr marL="342900" lvl="1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9600" dirty="0" smtClean="0"/>
              <a:t>Upload a </a:t>
            </a:r>
            <a:r>
              <a:rPr lang="en-US" sz="9600" dirty="0"/>
              <a:t>copy of the proposed contract, if any;</a:t>
            </a:r>
          </a:p>
          <a:p>
            <a:pPr marL="342900" lvl="1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9600" dirty="0" smtClean="0"/>
              <a:t>Include APECS requisition number (except </a:t>
            </a:r>
            <a:r>
              <a:rPr lang="en-US" sz="9600" dirty="0"/>
              <a:t>for no cost </a:t>
            </a:r>
            <a:r>
              <a:rPr lang="en-US" sz="9600" dirty="0" smtClean="0"/>
              <a:t>contracts or </a:t>
            </a:r>
            <a:r>
              <a:rPr lang="en-US" sz="9600" dirty="0"/>
              <a:t>revenue generating </a:t>
            </a:r>
            <a:r>
              <a:rPr lang="en-US" sz="9600" dirty="0" smtClean="0"/>
              <a:t>contracts)</a:t>
            </a:r>
            <a:endParaRPr lang="en-US" sz="9600" dirty="0"/>
          </a:p>
          <a:p>
            <a:pPr marL="342900" lvl="1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9600" dirty="0" smtClean="0"/>
              <a:t>Upload all </a:t>
            </a:r>
            <a:r>
              <a:rPr lang="en-US" sz="9600" dirty="0"/>
              <a:t>supporting documentation, including, vendor proposals, a detailed description of services to be </a:t>
            </a:r>
            <a:r>
              <a:rPr lang="en-US" sz="9600" dirty="0" smtClean="0"/>
              <a:t>performed</a:t>
            </a:r>
            <a:endParaRPr lang="en-US" sz="9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  <a:solidFill>
            <a:schemeClr val="bg2"/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Electronic Requisition</a:t>
            </a:r>
            <a:endParaRPr lang="en-US" dirty="0"/>
          </a:p>
        </p:txBody>
      </p:sp>
      <p:pic>
        <p:nvPicPr>
          <p:cNvPr id="5" name="Content Placeholder 4"/>
          <p:cNvPicPr>
            <a:picLocks/>
          </p:cNvPicPr>
          <p:nvPr/>
        </p:nvPicPr>
        <p:blipFill>
          <a:blip r:embed="rId2" cstate="print"/>
          <a:srcRect t="16923" r="30728" b="6154"/>
          <a:stretch>
            <a:fillRect/>
          </a:stretch>
        </p:blipFill>
        <p:spPr bwMode="auto">
          <a:xfrm>
            <a:off x="609600" y="1600200"/>
            <a:ext cx="81533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71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  <a:solidFill>
            <a:schemeClr val="bg2"/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Electronic Requisition, cont’d.</a:t>
            </a:r>
            <a:endParaRPr lang="en-US" dirty="0"/>
          </a:p>
        </p:txBody>
      </p:sp>
      <p:pic>
        <p:nvPicPr>
          <p:cNvPr id="5" name="Content Placeholder 4"/>
          <p:cNvPicPr>
            <a:picLocks/>
          </p:cNvPicPr>
          <p:nvPr/>
        </p:nvPicPr>
        <p:blipFill>
          <a:blip r:embed="rId2" cstate="print"/>
          <a:srcRect t="29963" r="30045" b="7340"/>
          <a:stretch>
            <a:fillRect/>
          </a:stretch>
        </p:blipFill>
        <p:spPr bwMode="auto">
          <a:xfrm>
            <a:off x="6096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01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Department approvals per Department instructions</a:t>
            </a:r>
          </a:p>
          <a:p>
            <a:pPr lvl="1"/>
            <a:r>
              <a:rPr lang="en-US" dirty="0" smtClean="0"/>
              <a:t>Any number of management levels</a:t>
            </a:r>
          </a:p>
          <a:p>
            <a:pPr lvl="1"/>
            <a:r>
              <a:rPr lang="en-US" dirty="0" smtClean="0"/>
              <a:t>Finance personnel</a:t>
            </a:r>
          </a:p>
          <a:p>
            <a:pPr lvl="1"/>
            <a:r>
              <a:rPr lang="en-US" dirty="0" smtClean="0"/>
              <a:t>Federal Programs</a:t>
            </a:r>
          </a:p>
          <a:p>
            <a:pPr lvl="1"/>
            <a:r>
              <a:rPr lang="en-US" dirty="0" smtClean="0"/>
              <a:t>Dollar limits</a:t>
            </a:r>
          </a:p>
          <a:p>
            <a:pPr lvl="1"/>
            <a:r>
              <a:rPr lang="en-US" dirty="0" smtClean="0"/>
              <a:t>Contract Types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506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Tw Cen MT</vt:lpstr>
      <vt:lpstr>Wingdings</vt:lpstr>
      <vt:lpstr>Wingdings 2</vt:lpstr>
      <vt:lpstr>Median</vt:lpstr>
      <vt:lpstr>Presentation</vt:lpstr>
      <vt:lpstr>PowerPoint Presentation</vt:lpstr>
      <vt:lpstr>What Guides Us</vt:lpstr>
      <vt:lpstr>Requirements for Written Contracts</vt:lpstr>
      <vt:lpstr>Board Requirements </vt:lpstr>
      <vt:lpstr>Board Requirements, Cont’d</vt:lpstr>
      <vt:lpstr>How to Initiate</vt:lpstr>
      <vt:lpstr>PowerPoint Presentation</vt:lpstr>
      <vt:lpstr>PowerPoint Presentation</vt:lpstr>
      <vt:lpstr>Workflow Approvals</vt:lpstr>
      <vt:lpstr>Other Department Approvals</vt:lpstr>
      <vt:lpstr>Signatory Authority</vt:lpstr>
      <vt:lpstr>School-Based Contracts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SYBILLE S NOBLE</dc:creator>
  <cp:lastModifiedBy>DEBORAH A ALEMAN</cp:lastModifiedBy>
  <cp:revision>14</cp:revision>
  <dcterms:created xsi:type="dcterms:W3CDTF">2014-12-05T06:09:20Z</dcterms:created>
  <dcterms:modified xsi:type="dcterms:W3CDTF">2017-03-31T14:07:35Z</dcterms:modified>
</cp:coreProperties>
</file>